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349" r:id="rId3"/>
    <p:sldId id="350" r:id="rId4"/>
    <p:sldId id="351" r:id="rId5"/>
    <p:sldId id="352" r:id="rId6"/>
    <p:sldId id="353"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13" r:id="rId27"/>
    <p:sldId id="315" r:id="rId28"/>
    <p:sldId id="316" r:id="rId29"/>
    <p:sldId id="317" r:id="rId30"/>
    <p:sldId id="318" r:id="rId31"/>
    <p:sldId id="319" r:id="rId32"/>
    <p:sldId id="321" r:id="rId33"/>
    <p:sldId id="322" r:id="rId34"/>
    <p:sldId id="323" r:id="rId35"/>
    <p:sldId id="324" r:id="rId36"/>
    <p:sldId id="325" r:id="rId37"/>
    <p:sldId id="345" r:id="rId38"/>
    <p:sldId id="346" r:id="rId39"/>
    <p:sldId id="347" r:id="rId40"/>
    <p:sldId id="348" r:id="rId41"/>
    <p:sldId id="326" r:id="rId42"/>
    <p:sldId id="327" r:id="rId43"/>
    <p:sldId id="320" r:id="rId44"/>
    <p:sldId id="328" r:id="rId45"/>
    <p:sldId id="330" r:id="rId46"/>
    <p:sldId id="331" r:id="rId47"/>
    <p:sldId id="329" r:id="rId48"/>
    <p:sldId id="333" r:id="rId49"/>
    <p:sldId id="334" r:id="rId50"/>
    <p:sldId id="335" r:id="rId51"/>
    <p:sldId id="336" r:id="rId52"/>
    <p:sldId id="337" r:id="rId53"/>
    <p:sldId id="332" r:id="rId54"/>
    <p:sldId id="338" r:id="rId55"/>
    <p:sldId id="339" r:id="rId56"/>
    <p:sldId id="340" r:id="rId57"/>
    <p:sldId id="341" r:id="rId58"/>
    <p:sldId id="342" r:id="rId59"/>
    <p:sldId id="343" r:id="rId60"/>
    <p:sldId id="344" r:id="rId6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 Id="rId5" Type="http://schemas.openxmlformats.org/officeDocument/2006/relationships/image" Target="../media/image6.jpg"/><Relationship Id="rId4" Type="http://schemas.openxmlformats.org/officeDocument/2006/relationships/image" Target="../media/image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 Id="rId5" Type="http://schemas.openxmlformats.org/officeDocument/2006/relationships/image" Target="../media/image6.jpg"/><Relationship Id="rId4"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936957-E083-457B-92E4-D39152A30019}" type="doc">
      <dgm:prSet loTypeId="urn:microsoft.com/office/officeart/2005/8/layout/hList7" loCatId="list" qsTypeId="urn:microsoft.com/office/officeart/2005/8/quickstyle/simple1" qsCatId="simple" csTypeId="urn:microsoft.com/office/officeart/2005/8/colors/colorful1" csCatId="colorful" phldr="1"/>
      <dgm:spPr/>
    </dgm:pt>
    <dgm:pt modelId="{97BEC716-E393-48BB-8CDD-235710A13080}">
      <dgm:prSet phldrT="[Texto]" custT="1"/>
      <dgm:spPr/>
      <dgm:t>
        <a:bodyPr/>
        <a:lstStyle/>
        <a:p>
          <a:r>
            <a:rPr lang="es-ES" sz="1400" dirty="0" smtClean="0">
              <a:latin typeface="Berlin Sans FB" pitchFamily="34" charset="0"/>
            </a:rPr>
            <a:t>Los procesos de desarrollo del software rápido se diseñan para producir rápidamente</a:t>
          </a:r>
        </a:p>
        <a:p>
          <a:r>
            <a:rPr lang="es-ES" sz="1400" dirty="0" smtClean="0">
              <a:latin typeface="Berlin Sans FB" pitchFamily="34" charset="0"/>
            </a:rPr>
            <a:t>un software útil.</a:t>
          </a:r>
          <a:endParaRPr lang="es-ES" sz="1400" dirty="0">
            <a:latin typeface="Berlin Sans FB" pitchFamily="34" charset="0"/>
          </a:endParaRPr>
        </a:p>
      </dgm:t>
    </dgm:pt>
    <dgm:pt modelId="{6D4C563C-02B0-46A3-9712-A6DDDEDD6E28}" type="parTrans" cxnId="{B7EE23D6-56E9-489E-9E43-664398FA0EF6}">
      <dgm:prSet/>
      <dgm:spPr/>
      <dgm:t>
        <a:bodyPr/>
        <a:lstStyle/>
        <a:p>
          <a:endParaRPr lang="es-ES"/>
        </a:p>
      </dgm:t>
    </dgm:pt>
    <dgm:pt modelId="{2249FF50-0B0F-41D7-BD86-957AEBB84592}" type="sibTrans" cxnId="{B7EE23D6-56E9-489E-9E43-664398FA0EF6}">
      <dgm:prSet/>
      <dgm:spPr/>
      <dgm:t>
        <a:bodyPr/>
        <a:lstStyle/>
        <a:p>
          <a:endParaRPr lang="es-ES"/>
        </a:p>
      </dgm:t>
    </dgm:pt>
    <dgm:pt modelId="{E9E2C95D-292F-41B5-8ADE-CD1B16CE8164}">
      <dgm:prSet phldrT="[Texto]" custT="1"/>
      <dgm:spPr/>
      <dgm:t>
        <a:bodyPr/>
        <a:lstStyle/>
        <a:p>
          <a:endParaRPr lang="es-CO" sz="1300" dirty="0" smtClean="0"/>
        </a:p>
        <a:p>
          <a:r>
            <a:rPr lang="es-ES" sz="1400" dirty="0" smtClean="0">
              <a:latin typeface="Berlin Sans FB" pitchFamily="34" charset="0"/>
            </a:rPr>
            <a:t>El software no se desarrolla como una sola unidad, sino como una serie</a:t>
          </a:r>
        </a:p>
        <a:p>
          <a:r>
            <a:rPr lang="es-ES" sz="1400" dirty="0" smtClean="0">
              <a:latin typeface="Berlin Sans FB" pitchFamily="34" charset="0"/>
            </a:rPr>
            <a:t>de incrementos. Y cada uno de ellos incluye una nueva funcionalidad del sistema.</a:t>
          </a:r>
          <a:endParaRPr lang="es-ES" sz="1400" dirty="0">
            <a:latin typeface="Berlin Sans FB" pitchFamily="34" charset="0"/>
          </a:endParaRPr>
        </a:p>
      </dgm:t>
    </dgm:pt>
    <dgm:pt modelId="{9BDCEC1E-3573-425E-95D6-FE7482F12188}" type="parTrans" cxnId="{B6602B37-E0D1-4968-A26F-529EBB96BF28}">
      <dgm:prSet/>
      <dgm:spPr/>
      <dgm:t>
        <a:bodyPr/>
        <a:lstStyle/>
        <a:p>
          <a:endParaRPr lang="es-ES"/>
        </a:p>
      </dgm:t>
    </dgm:pt>
    <dgm:pt modelId="{8F2D18FD-5347-4B82-8D66-03171A197C0A}" type="sibTrans" cxnId="{B6602B37-E0D1-4968-A26F-529EBB96BF28}">
      <dgm:prSet/>
      <dgm:spPr/>
      <dgm:t>
        <a:bodyPr/>
        <a:lstStyle/>
        <a:p>
          <a:endParaRPr lang="es-ES"/>
        </a:p>
      </dgm:t>
    </dgm:pt>
    <dgm:pt modelId="{4774032B-2078-48AE-9E13-9C2E27B724AB}">
      <dgm:prSet phldrT="[Texto]" custT="1"/>
      <dgm:spPr/>
      <dgm:t>
        <a:bodyPr/>
        <a:lstStyle/>
        <a:p>
          <a:r>
            <a:rPr lang="es-ES" sz="1400" dirty="0" smtClean="0">
              <a:latin typeface="Berlin Sans FB" pitchFamily="34" charset="0"/>
            </a:rPr>
            <a:t>Involucran a los clientes en el proceso</a:t>
          </a:r>
        </a:p>
        <a:p>
          <a:r>
            <a:rPr lang="es-ES" sz="1400" dirty="0" smtClean="0">
              <a:latin typeface="Berlin Sans FB" pitchFamily="34" charset="0"/>
            </a:rPr>
            <a:t>de desarrollo para conseguir una rápida retroalimentación sobre los requerimientos cambiantes.</a:t>
          </a:r>
          <a:endParaRPr lang="es-ES" sz="1400" dirty="0">
            <a:latin typeface="Berlin Sans FB" pitchFamily="34" charset="0"/>
          </a:endParaRPr>
        </a:p>
      </dgm:t>
    </dgm:pt>
    <dgm:pt modelId="{BEC10356-7C04-4366-B734-90CFB0E41F68}" type="parTrans" cxnId="{AD36231F-9EA6-46F4-8616-9A51F621E4AB}">
      <dgm:prSet/>
      <dgm:spPr/>
      <dgm:t>
        <a:bodyPr/>
        <a:lstStyle/>
        <a:p>
          <a:endParaRPr lang="es-ES"/>
        </a:p>
      </dgm:t>
    </dgm:pt>
    <dgm:pt modelId="{18492735-2429-43E7-94C7-7B4F421EAEAE}" type="sibTrans" cxnId="{AD36231F-9EA6-46F4-8616-9A51F621E4AB}">
      <dgm:prSet/>
      <dgm:spPr/>
      <dgm:t>
        <a:bodyPr/>
        <a:lstStyle/>
        <a:p>
          <a:endParaRPr lang="es-ES"/>
        </a:p>
      </dgm:t>
    </dgm:pt>
    <dgm:pt modelId="{6BA0AEF2-2E70-4427-841F-8BEDBDFEA0B4}">
      <dgm:prSet custT="1"/>
      <dgm:spPr/>
      <dgm:t>
        <a:bodyPr/>
        <a:lstStyle/>
        <a:p>
          <a:r>
            <a:rPr lang="es-ES" sz="1400" dirty="0" smtClean="0">
              <a:latin typeface="Berlin Sans FB" pitchFamily="34" charset="0"/>
            </a:rPr>
            <a:t>Se crean las nuevas liberaciones del sistema.</a:t>
          </a:r>
          <a:endParaRPr lang="es-ES" sz="1400" dirty="0">
            <a:latin typeface="Berlin Sans FB" pitchFamily="34" charset="0"/>
          </a:endParaRPr>
        </a:p>
      </dgm:t>
    </dgm:pt>
    <dgm:pt modelId="{7D89D887-A5EE-4651-8FDB-F5BA2911DE44}" type="parTrans" cxnId="{2662C7B3-67DE-46CF-A201-1E2FD6595F95}">
      <dgm:prSet/>
      <dgm:spPr/>
      <dgm:t>
        <a:bodyPr/>
        <a:lstStyle/>
        <a:p>
          <a:endParaRPr lang="es-ES"/>
        </a:p>
      </dgm:t>
    </dgm:pt>
    <dgm:pt modelId="{7F31F73B-E6BB-4178-A0DB-D9292F6F2C92}" type="sibTrans" cxnId="{2662C7B3-67DE-46CF-A201-1E2FD6595F95}">
      <dgm:prSet/>
      <dgm:spPr/>
      <dgm:t>
        <a:bodyPr/>
        <a:lstStyle/>
        <a:p>
          <a:endParaRPr lang="es-ES"/>
        </a:p>
      </dgm:t>
    </dgm:pt>
    <dgm:pt modelId="{3DA440D8-2253-433A-AFB5-C88C5A02DBB9}">
      <dgm:prSet/>
      <dgm:spPr/>
      <dgm:t>
        <a:bodyPr/>
        <a:lstStyle/>
        <a:p>
          <a:r>
            <a:rPr lang="es-ES" dirty="0" smtClean="0"/>
            <a:t>Minimizan la cantidad de documentación con el uso de comunicaciones informales,</a:t>
          </a:r>
        </a:p>
        <a:p>
          <a:r>
            <a:rPr lang="es-ES" dirty="0" smtClean="0"/>
            <a:t>en vez de reuniones formales con documentos escritos</a:t>
          </a:r>
          <a:endParaRPr lang="es-ES" dirty="0"/>
        </a:p>
      </dgm:t>
    </dgm:pt>
    <dgm:pt modelId="{E1244BD9-4F52-4462-AD6B-B0457D69F1FB}" type="parTrans" cxnId="{476A5180-A3F5-467E-90A9-5F5A0A8DC665}">
      <dgm:prSet/>
      <dgm:spPr/>
      <dgm:t>
        <a:bodyPr/>
        <a:lstStyle/>
        <a:p>
          <a:endParaRPr lang="es-ES"/>
        </a:p>
      </dgm:t>
    </dgm:pt>
    <dgm:pt modelId="{A2C263EA-0A1A-4A89-9870-29AFF702D98F}" type="sibTrans" cxnId="{476A5180-A3F5-467E-90A9-5F5A0A8DC665}">
      <dgm:prSet/>
      <dgm:spPr/>
      <dgm:t>
        <a:bodyPr/>
        <a:lstStyle/>
        <a:p>
          <a:endParaRPr lang="es-ES"/>
        </a:p>
      </dgm:t>
    </dgm:pt>
    <dgm:pt modelId="{8B252E72-E1DC-46E5-8476-6CB7B7742A58}" type="pres">
      <dgm:prSet presAssocID="{02936957-E083-457B-92E4-D39152A30019}" presName="Name0" presStyleCnt="0">
        <dgm:presLayoutVars>
          <dgm:dir/>
          <dgm:resizeHandles val="exact"/>
        </dgm:presLayoutVars>
      </dgm:prSet>
      <dgm:spPr/>
    </dgm:pt>
    <dgm:pt modelId="{28D6F6FB-ED4C-454D-A9EF-BA3E6D5AB8BD}" type="pres">
      <dgm:prSet presAssocID="{02936957-E083-457B-92E4-D39152A30019}" presName="fgShape" presStyleLbl="fgShp" presStyleIdx="0" presStyleCnt="1"/>
      <dgm:spPr/>
    </dgm:pt>
    <dgm:pt modelId="{4E626A99-E4F0-4B5D-B01A-5C4E06EC4EC5}" type="pres">
      <dgm:prSet presAssocID="{02936957-E083-457B-92E4-D39152A30019}" presName="linComp" presStyleCnt="0"/>
      <dgm:spPr/>
    </dgm:pt>
    <dgm:pt modelId="{12010D39-D051-4FDC-AB1E-FB80A49F0494}" type="pres">
      <dgm:prSet presAssocID="{97BEC716-E393-48BB-8CDD-235710A13080}" presName="compNode" presStyleCnt="0"/>
      <dgm:spPr/>
    </dgm:pt>
    <dgm:pt modelId="{7403773C-6A2D-4FC6-BFC7-ABE029FFE136}" type="pres">
      <dgm:prSet presAssocID="{97BEC716-E393-48BB-8CDD-235710A13080}" presName="bkgdShape" presStyleLbl="node1" presStyleIdx="0" presStyleCnt="5" custLinFactNeighborX="-1638" custLinFactNeighborY="-264"/>
      <dgm:spPr/>
      <dgm:t>
        <a:bodyPr/>
        <a:lstStyle/>
        <a:p>
          <a:endParaRPr lang="es-ES"/>
        </a:p>
      </dgm:t>
    </dgm:pt>
    <dgm:pt modelId="{2AFB9E0F-DE61-4877-9E47-AA54D8230504}" type="pres">
      <dgm:prSet presAssocID="{97BEC716-E393-48BB-8CDD-235710A13080}" presName="nodeTx" presStyleLbl="node1" presStyleIdx="0" presStyleCnt="5">
        <dgm:presLayoutVars>
          <dgm:bulletEnabled val="1"/>
        </dgm:presLayoutVars>
      </dgm:prSet>
      <dgm:spPr/>
      <dgm:t>
        <a:bodyPr/>
        <a:lstStyle/>
        <a:p>
          <a:endParaRPr lang="es-ES"/>
        </a:p>
      </dgm:t>
    </dgm:pt>
    <dgm:pt modelId="{C6F0EED7-5087-4B1A-B6E9-2A4230063F31}" type="pres">
      <dgm:prSet presAssocID="{97BEC716-E393-48BB-8CDD-235710A13080}" presName="invisiNode" presStyleLbl="node1" presStyleIdx="0" presStyleCnt="5"/>
      <dgm:spPr/>
    </dgm:pt>
    <dgm:pt modelId="{E2A39775-3AB6-4F1D-B63C-7C3C7948C0A8}" type="pres">
      <dgm:prSet presAssocID="{97BEC716-E393-48BB-8CDD-235710A13080}" presName="imagNode" presStyleLbl="fgImgPlace1" presStyleIdx="0" presStyleCnt="5" custLinFactNeighborX="2664" custLinFactNeighborY="813"/>
      <dgm:spPr>
        <a:blipFill>
          <a:blip xmlns:r="http://schemas.openxmlformats.org/officeDocument/2006/relationships" r:embed="rId1">
            <a:extLst>
              <a:ext uri="{28A0092B-C50C-407E-A947-70E740481C1C}">
                <a14:useLocalDpi xmlns:a14="http://schemas.microsoft.com/office/drawing/2010/main" val="0"/>
              </a:ext>
            </a:extLst>
          </a:blip>
          <a:srcRect/>
          <a:stretch>
            <a:fillRect l="-75000" r="-75000"/>
          </a:stretch>
        </a:blipFill>
      </dgm:spPr>
    </dgm:pt>
    <dgm:pt modelId="{5E5D7651-2099-4D44-A1D1-D105E948A772}" type="pres">
      <dgm:prSet presAssocID="{2249FF50-0B0F-41D7-BD86-957AEBB84592}" presName="sibTrans" presStyleLbl="sibTrans2D1" presStyleIdx="0" presStyleCnt="0"/>
      <dgm:spPr/>
      <dgm:t>
        <a:bodyPr/>
        <a:lstStyle/>
        <a:p>
          <a:endParaRPr lang="es-ES"/>
        </a:p>
      </dgm:t>
    </dgm:pt>
    <dgm:pt modelId="{B17CBC17-EECC-4011-8E9B-A28DAAD4C8B8}" type="pres">
      <dgm:prSet presAssocID="{E9E2C95D-292F-41B5-8ADE-CD1B16CE8164}" presName="compNode" presStyleCnt="0"/>
      <dgm:spPr/>
    </dgm:pt>
    <dgm:pt modelId="{A7FC9CCA-CBB9-4376-9F92-C957C0CFD8A1}" type="pres">
      <dgm:prSet presAssocID="{E9E2C95D-292F-41B5-8ADE-CD1B16CE8164}" presName="bkgdShape" presStyleLbl="node1" presStyleIdx="1" presStyleCnt="5"/>
      <dgm:spPr/>
      <dgm:t>
        <a:bodyPr/>
        <a:lstStyle/>
        <a:p>
          <a:endParaRPr lang="es-ES"/>
        </a:p>
      </dgm:t>
    </dgm:pt>
    <dgm:pt modelId="{42F633AE-34C6-424A-9E5D-8608BF720597}" type="pres">
      <dgm:prSet presAssocID="{E9E2C95D-292F-41B5-8ADE-CD1B16CE8164}" presName="nodeTx" presStyleLbl="node1" presStyleIdx="1" presStyleCnt="5">
        <dgm:presLayoutVars>
          <dgm:bulletEnabled val="1"/>
        </dgm:presLayoutVars>
      </dgm:prSet>
      <dgm:spPr/>
      <dgm:t>
        <a:bodyPr/>
        <a:lstStyle/>
        <a:p>
          <a:endParaRPr lang="es-ES"/>
        </a:p>
      </dgm:t>
    </dgm:pt>
    <dgm:pt modelId="{A98F212C-497A-4D9B-A044-9C5368D087D2}" type="pres">
      <dgm:prSet presAssocID="{E9E2C95D-292F-41B5-8ADE-CD1B16CE8164}" presName="invisiNode" presStyleLbl="node1" presStyleIdx="1" presStyleCnt="5"/>
      <dgm:spPr/>
    </dgm:pt>
    <dgm:pt modelId="{90DC9EB1-A9A2-46D8-9567-B099F02ADEF0}" type="pres">
      <dgm:prSet presAssocID="{E9E2C95D-292F-41B5-8ADE-CD1B16CE8164}"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C7D287D7-8BE2-445E-9717-9637225936F4}" type="pres">
      <dgm:prSet presAssocID="{8F2D18FD-5347-4B82-8D66-03171A197C0A}" presName="sibTrans" presStyleLbl="sibTrans2D1" presStyleIdx="0" presStyleCnt="0"/>
      <dgm:spPr/>
      <dgm:t>
        <a:bodyPr/>
        <a:lstStyle/>
        <a:p>
          <a:endParaRPr lang="es-ES"/>
        </a:p>
      </dgm:t>
    </dgm:pt>
    <dgm:pt modelId="{9D4251C6-E4A6-4755-9166-A2ED44DE1F70}" type="pres">
      <dgm:prSet presAssocID="{6BA0AEF2-2E70-4427-841F-8BEDBDFEA0B4}" presName="compNode" presStyleCnt="0"/>
      <dgm:spPr/>
    </dgm:pt>
    <dgm:pt modelId="{032BD1ED-8FA0-4D69-8D4D-2A1DB6FE4242}" type="pres">
      <dgm:prSet presAssocID="{6BA0AEF2-2E70-4427-841F-8BEDBDFEA0B4}" presName="bkgdShape" presStyleLbl="node1" presStyleIdx="2" presStyleCnt="5"/>
      <dgm:spPr/>
      <dgm:t>
        <a:bodyPr/>
        <a:lstStyle/>
        <a:p>
          <a:endParaRPr lang="es-ES"/>
        </a:p>
      </dgm:t>
    </dgm:pt>
    <dgm:pt modelId="{02298ED6-3898-4AAD-993A-02DB961EA503}" type="pres">
      <dgm:prSet presAssocID="{6BA0AEF2-2E70-4427-841F-8BEDBDFEA0B4}" presName="nodeTx" presStyleLbl="node1" presStyleIdx="2" presStyleCnt="5">
        <dgm:presLayoutVars>
          <dgm:bulletEnabled val="1"/>
        </dgm:presLayoutVars>
      </dgm:prSet>
      <dgm:spPr/>
      <dgm:t>
        <a:bodyPr/>
        <a:lstStyle/>
        <a:p>
          <a:endParaRPr lang="es-ES"/>
        </a:p>
      </dgm:t>
    </dgm:pt>
    <dgm:pt modelId="{AFCBCD7D-37CE-48AC-8430-7F73745DBFA6}" type="pres">
      <dgm:prSet presAssocID="{6BA0AEF2-2E70-4427-841F-8BEDBDFEA0B4}" presName="invisiNode" presStyleLbl="node1" presStyleIdx="2" presStyleCnt="5"/>
      <dgm:spPr/>
    </dgm:pt>
    <dgm:pt modelId="{5407DC74-FD86-4199-8AE5-5058D3B1C17A}" type="pres">
      <dgm:prSet presAssocID="{6BA0AEF2-2E70-4427-841F-8BEDBDFEA0B4}" presName="imagNode"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009A21EB-27CC-42B9-8C97-C858589A6ED0}" type="pres">
      <dgm:prSet presAssocID="{7F31F73B-E6BB-4178-A0DB-D9292F6F2C92}" presName="sibTrans" presStyleLbl="sibTrans2D1" presStyleIdx="0" presStyleCnt="0"/>
      <dgm:spPr/>
      <dgm:t>
        <a:bodyPr/>
        <a:lstStyle/>
        <a:p>
          <a:endParaRPr lang="es-ES"/>
        </a:p>
      </dgm:t>
    </dgm:pt>
    <dgm:pt modelId="{9213FA9B-D9DB-458F-B2C3-095FDAFC308E}" type="pres">
      <dgm:prSet presAssocID="{3DA440D8-2253-433A-AFB5-C88C5A02DBB9}" presName="compNode" presStyleCnt="0"/>
      <dgm:spPr/>
    </dgm:pt>
    <dgm:pt modelId="{8D2132B6-3376-48E4-9F81-15A19C46107D}" type="pres">
      <dgm:prSet presAssocID="{3DA440D8-2253-433A-AFB5-C88C5A02DBB9}" presName="bkgdShape" presStyleLbl="node1" presStyleIdx="3" presStyleCnt="5"/>
      <dgm:spPr/>
      <dgm:t>
        <a:bodyPr/>
        <a:lstStyle/>
        <a:p>
          <a:endParaRPr lang="es-ES"/>
        </a:p>
      </dgm:t>
    </dgm:pt>
    <dgm:pt modelId="{F1EEC171-9AB3-40F2-ADC0-A000B84B6468}" type="pres">
      <dgm:prSet presAssocID="{3DA440D8-2253-433A-AFB5-C88C5A02DBB9}" presName="nodeTx" presStyleLbl="node1" presStyleIdx="3" presStyleCnt="5">
        <dgm:presLayoutVars>
          <dgm:bulletEnabled val="1"/>
        </dgm:presLayoutVars>
      </dgm:prSet>
      <dgm:spPr/>
      <dgm:t>
        <a:bodyPr/>
        <a:lstStyle/>
        <a:p>
          <a:endParaRPr lang="es-ES"/>
        </a:p>
      </dgm:t>
    </dgm:pt>
    <dgm:pt modelId="{830CFEF9-4377-44C2-8C4E-C85DFA8722C0}" type="pres">
      <dgm:prSet presAssocID="{3DA440D8-2253-433A-AFB5-C88C5A02DBB9}" presName="invisiNode" presStyleLbl="node1" presStyleIdx="3" presStyleCnt="5"/>
      <dgm:spPr/>
    </dgm:pt>
    <dgm:pt modelId="{AC6A369E-5F23-4981-B3B4-2D9CA756C1E4}" type="pres">
      <dgm:prSet presAssocID="{3DA440D8-2253-433A-AFB5-C88C5A02DBB9}"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8000" r="-18000"/>
          </a:stretch>
        </a:blipFill>
      </dgm:spPr>
    </dgm:pt>
    <dgm:pt modelId="{FD10ED10-3592-4A18-934A-1227BC39B9B9}" type="pres">
      <dgm:prSet presAssocID="{A2C263EA-0A1A-4A89-9870-29AFF702D98F}" presName="sibTrans" presStyleLbl="sibTrans2D1" presStyleIdx="0" presStyleCnt="0"/>
      <dgm:spPr/>
      <dgm:t>
        <a:bodyPr/>
        <a:lstStyle/>
        <a:p>
          <a:endParaRPr lang="es-ES"/>
        </a:p>
      </dgm:t>
    </dgm:pt>
    <dgm:pt modelId="{201DC914-2CC7-43AE-BB62-417987FD65D0}" type="pres">
      <dgm:prSet presAssocID="{4774032B-2078-48AE-9E13-9C2E27B724AB}" presName="compNode" presStyleCnt="0"/>
      <dgm:spPr/>
    </dgm:pt>
    <dgm:pt modelId="{CE440425-C37D-4BF8-836D-5A5B6EDD7729}" type="pres">
      <dgm:prSet presAssocID="{4774032B-2078-48AE-9E13-9C2E27B724AB}" presName="bkgdShape" presStyleLbl="node1" presStyleIdx="4" presStyleCnt="5"/>
      <dgm:spPr/>
      <dgm:t>
        <a:bodyPr/>
        <a:lstStyle/>
        <a:p>
          <a:endParaRPr lang="es-ES"/>
        </a:p>
      </dgm:t>
    </dgm:pt>
    <dgm:pt modelId="{1D3B80D4-F538-4E32-9569-61D5C426ED61}" type="pres">
      <dgm:prSet presAssocID="{4774032B-2078-48AE-9E13-9C2E27B724AB}" presName="nodeTx" presStyleLbl="node1" presStyleIdx="4" presStyleCnt="5">
        <dgm:presLayoutVars>
          <dgm:bulletEnabled val="1"/>
        </dgm:presLayoutVars>
      </dgm:prSet>
      <dgm:spPr/>
      <dgm:t>
        <a:bodyPr/>
        <a:lstStyle/>
        <a:p>
          <a:endParaRPr lang="es-ES"/>
        </a:p>
      </dgm:t>
    </dgm:pt>
    <dgm:pt modelId="{C5F0A802-599D-43B6-AC20-69F60ED1FAC4}" type="pres">
      <dgm:prSet presAssocID="{4774032B-2078-48AE-9E13-9C2E27B724AB}" presName="invisiNode" presStyleLbl="node1" presStyleIdx="4" presStyleCnt="5"/>
      <dgm:spPr/>
    </dgm:pt>
    <dgm:pt modelId="{05940853-1D1C-4ED7-8BB2-94A8CAD4CEB5}" type="pres">
      <dgm:prSet presAssocID="{4774032B-2078-48AE-9E13-9C2E27B724AB}"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Lst>
  <dgm:cxnLst>
    <dgm:cxn modelId="{F540FB3C-5BCD-45CA-80C3-6240ACA80F49}" type="presOf" srcId="{97BEC716-E393-48BB-8CDD-235710A13080}" destId="{2AFB9E0F-DE61-4877-9E47-AA54D8230504}" srcOrd="1" destOrd="0" presId="urn:microsoft.com/office/officeart/2005/8/layout/hList7"/>
    <dgm:cxn modelId="{8238D0A4-3461-45EE-9F0D-B4C41B7140FB}" type="presOf" srcId="{E9E2C95D-292F-41B5-8ADE-CD1B16CE8164}" destId="{A7FC9CCA-CBB9-4376-9F92-C957C0CFD8A1}" srcOrd="0" destOrd="0" presId="urn:microsoft.com/office/officeart/2005/8/layout/hList7"/>
    <dgm:cxn modelId="{BE964B89-DF60-4BCD-AD1E-440E4A968243}" type="presOf" srcId="{6BA0AEF2-2E70-4427-841F-8BEDBDFEA0B4}" destId="{02298ED6-3898-4AAD-993A-02DB961EA503}" srcOrd="1" destOrd="0" presId="urn:microsoft.com/office/officeart/2005/8/layout/hList7"/>
    <dgm:cxn modelId="{800B7039-2080-45D0-AD6A-4E0402538C7C}" type="presOf" srcId="{97BEC716-E393-48BB-8CDD-235710A13080}" destId="{7403773C-6A2D-4FC6-BFC7-ABE029FFE136}" srcOrd="0" destOrd="0" presId="urn:microsoft.com/office/officeart/2005/8/layout/hList7"/>
    <dgm:cxn modelId="{233CCD4D-0FE1-46AA-BAE8-51FF5B241D0E}" type="presOf" srcId="{3DA440D8-2253-433A-AFB5-C88C5A02DBB9}" destId="{8D2132B6-3376-48E4-9F81-15A19C46107D}" srcOrd="0" destOrd="0" presId="urn:microsoft.com/office/officeart/2005/8/layout/hList7"/>
    <dgm:cxn modelId="{B6602B37-E0D1-4968-A26F-529EBB96BF28}" srcId="{02936957-E083-457B-92E4-D39152A30019}" destId="{E9E2C95D-292F-41B5-8ADE-CD1B16CE8164}" srcOrd="1" destOrd="0" parTransId="{9BDCEC1E-3573-425E-95D6-FE7482F12188}" sibTransId="{8F2D18FD-5347-4B82-8D66-03171A197C0A}"/>
    <dgm:cxn modelId="{B7EE23D6-56E9-489E-9E43-664398FA0EF6}" srcId="{02936957-E083-457B-92E4-D39152A30019}" destId="{97BEC716-E393-48BB-8CDD-235710A13080}" srcOrd="0" destOrd="0" parTransId="{6D4C563C-02B0-46A3-9712-A6DDDEDD6E28}" sibTransId="{2249FF50-0B0F-41D7-BD86-957AEBB84592}"/>
    <dgm:cxn modelId="{0CAAE8F3-C98F-4579-BCBC-38ACA069AA00}" type="presOf" srcId="{4774032B-2078-48AE-9E13-9C2E27B724AB}" destId="{CE440425-C37D-4BF8-836D-5A5B6EDD7729}" srcOrd="0" destOrd="0" presId="urn:microsoft.com/office/officeart/2005/8/layout/hList7"/>
    <dgm:cxn modelId="{99F241C1-3617-47D9-B290-CF715F71D47B}" type="presOf" srcId="{E9E2C95D-292F-41B5-8ADE-CD1B16CE8164}" destId="{42F633AE-34C6-424A-9E5D-8608BF720597}" srcOrd="1" destOrd="0" presId="urn:microsoft.com/office/officeart/2005/8/layout/hList7"/>
    <dgm:cxn modelId="{8777F2FA-2E2F-4D03-8DFF-518A39B40828}" type="presOf" srcId="{3DA440D8-2253-433A-AFB5-C88C5A02DBB9}" destId="{F1EEC171-9AB3-40F2-ADC0-A000B84B6468}" srcOrd="1" destOrd="0" presId="urn:microsoft.com/office/officeart/2005/8/layout/hList7"/>
    <dgm:cxn modelId="{E2EFB9D7-1808-41EE-BAD1-648DB5705E24}" type="presOf" srcId="{6BA0AEF2-2E70-4427-841F-8BEDBDFEA0B4}" destId="{032BD1ED-8FA0-4D69-8D4D-2A1DB6FE4242}" srcOrd="0" destOrd="0" presId="urn:microsoft.com/office/officeart/2005/8/layout/hList7"/>
    <dgm:cxn modelId="{066763A2-0CE2-445A-A1E3-9D07A7962473}" type="presOf" srcId="{2249FF50-0B0F-41D7-BD86-957AEBB84592}" destId="{5E5D7651-2099-4D44-A1D1-D105E948A772}" srcOrd="0" destOrd="0" presId="urn:microsoft.com/office/officeart/2005/8/layout/hList7"/>
    <dgm:cxn modelId="{13161051-5C93-4D17-BC25-E6E1CF5317B7}" type="presOf" srcId="{8F2D18FD-5347-4B82-8D66-03171A197C0A}" destId="{C7D287D7-8BE2-445E-9717-9637225936F4}" srcOrd="0" destOrd="0" presId="urn:microsoft.com/office/officeart/2005/8/layout/hList7"/>
    <dgm:cxn modelId="{63483B88-74E2-4744-87D1-85C758580E17}" type="presOf" srcId="{4774032B-2078-48AE-9E13-9C2E27B724AB}" destId="{1D3B80D4-F538-4E32-9569-61D5C426ED61}" srcOrd="1" destOrd="0" presId="urn:microsoft.com/office/officeart/2005/8/layout/hList7"/>
    <dgm:cxn modelId="{9FC5D92E-72F9-4B3E-B306-A5BD25548096}" type="presOf" srcId="{02936957-E083-457B-92E4-D39152A30019}" destId="{8B252E72-E1DC-46E5-8476-6CB7B7742A58}" srcOrd="0" destOrd="0" presId="urn:microsoft.com/office/officeart/2005/8/layout/hList7"/>
    <dgm:cxn modelId="{01D9DC2C-5CD7-4EAC-BE2A-197DCC30899C}" type="presOf" srcId="{7F31F73B-E6BB-4178-A0DB-D9292F6F2C92}" destId="{009A21EB-27CC-42B9-8C97-C858589A6ED0}" srcOrd="0" destOrd="0" presId="urn:microsoft.com/office/officeart/2005/8/layout/hList7"/>
    <dgm:cxn modelId="{476A5180-A3F5-467E-90A9-5F5A0A8DC665}" srcId="{02936957-E083-457B-92E4-D39152A30019}" destId="{3DA440D8-2253-433A-AFB5-C88C5A02DBB9}" srcOrd="3" destOrd="0" parTransId="{E1244BD9-4F52-4462-AD6B-B0457D69F1FB}" sibTransId="{A2C263EA-0A1A-4A89-9870-29AFF702D98F}"/>
    <dgm:cxn modelId="{C3345D47-5136-418A-BFA6-C446FC4D15E9}" type="presOf" srcId="{A2C263EA-0A1A-4A89-9870-29AFF702D98F}" destId="{FD10ED10-3592-4A18-934A-1227BC39B9B9}" srcOrd="0" destOrd="0" presId="urn:microsoft.com/office/officeart/2005/8/layout/hList7"/>
    <dgm:cxn modelId="{AD36231F-9EA6-46F4-8616-9A51F621E4AB}" srcId="{02936957-E083-457B-92E4-D39152A30019}" destId="{4774032B-2078-48AE-9E13-9C2E27B724AB}" srcOrd="4" destOrd="0" parTransId="{BEC10356-7C04-4366-B734-90CFB0E41F68}" sibTransId="{18492735-2429-43E7-94C7-7B4F421EAEAE}"/>
    <dgm:cxn modelId="{2662C7B3-67DE-46CF-A201-1E2FD6595F95}" srcId="{02936957-E083-457B-92E4-D39152A30019}" destId="{6BA0AEF2-2E70-4427-841F-8BEDBDFEA0B4}" srcOrd="2" destOrd="0" parTransId="{7D89D887-A5EE-4651-8FDB-F5BA2911DE44}" sibTransId="{7F31F73B-E6BB-4178-A0DB-D9292F6F2C92}"/>
    <dgm:cxn modelId="{657337FB-4750-4887-BE09-9E8AB22335BF}" type="presParOf" srcId="{8B252E72-E1DC-46E5-8476-6CB7B7742A58}" destId="{28D6F6FB-ED4C-454D-A9EF-BA3E6D5AB8BD}" srcOrd="0" destOrd="0" presId="urn:microsoft.com/office/officeart/2005/8/layout/hList7"/>
    <dgm:cxn modelId="{0EE096ED-6282-4337-B21A-C49E84FB0B24}" type="presParOf" srcId="{8B252E72-E1DC-46E5-8476-6CB7B7742A58}" destId="{4E626A99-E4F0-4B5D-B01A-5C4E06EC4EC5}" srcOrd="1" destOrd="0" presId="urn:microsoft.com/office/officeart/2005/8/layout/hList7"/>
    <dgm:cxn modelId="{119DB62F-D38E-4187-BD40-342D0B1CDEEC}" type="presParOf" srcId="{4E626A99-E4F0-4B5D-B01A-5C4E06EC4EC5}" destId="{12010D39-D051-4FDC-AB1E-FB80A49F0494}" srcOrd="0" destOrd="0" presId="urn:microsoft.com/office/officeart/2005/8/layout/hList7"/>
    <dgm:cxn modelId="{A3C26A61-6D7A-4DDF-9135-A50960A9B5DA}" type="presParOf" srcId="{12010D39-D051-4FDC-AB1E-FB80A49F0494}" destId="{7403773C-6A2D-4FC6-BFC7-ABE029FFE136}" srcOrd="0" destOrd="0" presId="urn:microsoft.com/office/officeart/2005/8/layout/hList7"/>
    <dgm:cxn modelId="{502739E7-CA2E-4E73-BB13-D079963D371A}" type="presParOf" srcId="{12010D39-D051-4FDC-AB1E-FB80A49F0494}" destId="{2AFB9E0F-DE61-4877-9E47-AA54D8230504}" srcOrd="1" destOrd="0" presId="urn:microsoft.com/office/officeart/2005/8/layout/hList7"/>
    <dgm:cxn modelId="{37998A50-3EFC-42F3-A4FA-E757B3A6AF42}" type="presParOf" srcId="{12010D39-D051-4FDC-AB1E-FB80A49F0494}" destId="{C6F0EED7-5087-4B1A-B6E9-2A4230063F31}" srcOrd="2" destOrd="0" presId="urn:microsoft.com/office/officeart/2005/8/layout/hList7"/>
    <dgm:cxn modelId="{BE77D000-88B6-4898-ADFD-E59EA86B7A13}" type="presParOf" srcId="{12010D39-D051-4FDC-AB1E-FB80A49F0494}" destId="{E2A39775-3AB6-4F1D-B63C-7C3C7948C0A8}" srcOrd="3" destOrd="0" presId="urn:microsoft.com/office/officeart/2005/8/layout/hList7"/>
    <dgm:cxn modelId="{6B603FF0-43EB-4D8C-B965-86CDACCA27E2}" type="presParOf" srcId="{4E626A99-E4F0-4B5D-B01A-5C4E06EC4EC5}" destId="{5E5D7651-2099-4D44-A1D1-D105E948A772}" srcOrd="1" destOrd="0" presId="urn:microsoft.com/office/officeart/2005/8/layout/hList7"/>
    <dgm:cxn modelId="{AC4474DA-62BA-401F-85BE-909FE0941D55}" type="presParOf" srcId="{4E626A99-E4F0-4B5D-B01A-5C4E06EC4EC5}" destId="{B17CBC17-EECC-4011-8E9B-A28DAAD4C8B8}" srcOrd="2" destOrd="0" presId="urn:microsoft.com/office/officeart/2005/8/layout/hList7"/>
    <dgm:cxn modelId="{F3AB15EB-6C31-4A73-B608-E4F3E691D2DA}" type="presParOf" srcId="{B17CBC17-EECC-4011-8E9B-A28DAAD4C8B8}" destId="{A7FC9CCA-CBB9-4376-9F92-C957C0CFD8A1}" srcOrd="0" destOrd="0" presId="urn:microsoft.com/office/officeart/2005/8/layout/hList7"/>
    <dgm:cxn modelId="{4A4FFBFF-CACB-4C59-ACCC-68E2A6D301FF}" type="presParOf" srcId="{B17CBC17-EECC-4011-8E9B-A28DAAD4C8B8}" destId="{42F633AE-34C6-424A-9E5D-8608BF720597}" srcOrd="1" destOrd="0" presId="urn:microsoft.com/office/officeart/2005/8/layout/hList7"/>
    <dgm:cxn modelId="{DA52E19B-8370-4D35-AF18-E8500A947747}" type="presParOf" srcId="{B17CBC17-EECC-4011-8E9B-A28DAAD4C8B8}" destId="{A98F212C-497A-4D9B-A044-9C5368D087D2}" srcOrd="2" destOrd="0" presId="urn:microsoft.com/office/officeart/2005/8/layout/hList7"/>
    <dgm:cxn modelId="{BA5DACCA-980C-4B1B-A7AB-6EE82E9F35BF}" type="presParOf" srcId="{B17CBC17-EECC-4011-8E9B-A28DAAD4C8B8}" destId="{90DC9EB1-A9A2-46D8-9567-B099F02ADEF0}" srcOrd="3" destOrd="0" presId="urn:microsoft.com/office/officeart/2005/8/layout/hList7"/>
    <dgm:cxn modelId="{E8AF34CB-FE6A-4093-9857-C3B851FFF072}" type="presParOf" srcId="{4E626A99-E4F0-4B5D-B01A-5C4E06EC4EC5}" destId="{C7D287D7-8BE2-445E-9717-9637225936F4}" srcOrd="3" destOrd="0" presId="urn:microsoft.com/office/officeart/2005/8/layout/hList7"/>
    <dgm:cxn modelId="{6FB3565B-DDBB-48CD-8C21-637F273DA45A}" type="presParOf" srcId="{4E626A99-E4F0-4B5D-B01A-5C4E06EC4EC5}" destId="{9D4251C6-E4A6-4755-9166-A2ED44DE1F70}" srcOrd="4" destOrd="0" presId="urn:microsoft.com/office/officeart/2005/8/layout/hList7"/>
    <dgm:cxn modelId="{7781A762-3CA8-4C67-9022-9AC1CBAE9C29}" type="presParOf" srcId="{9D4251C6-E4A6-4755-9166-A2ED44DE1F70}" destId="{032BD1ED-8FA0-4D69-8D4D-2A1DB6FE4242}" srcOrd="0" destOrd="0" presId="urn:microsoft.com/office/officeart/2005/8/layout/hList7"/>
    <dgm:cxn modelId="{E3144F8C-00D8-4759-AD06-80290F73F129}" type="presParOf" srcId="{9D4251C6-E4A6-4755-9166-A2ED44DE1F70}" destId="{02298ED6-3898-4AAD-993A-02DB961EA503}" srcOrd="1" destOrd="0" presId="urn:microsoft.com/office/officeart/2005/8/layout/hList7"/>
    <dgm:cxn modelId="{1076E7F3-62F9-4D19-8F95-9DA6C9A221E3}" type="presParOf" srcId="{9D4251C6-E4A6-4755-9166-A2ED44DE1F70}" destId="{AFCBCD7D-37CE-48AC-8430-7F73745DBFA6}" srcOrd="2" destOrd="0" presId="urn:microsoft.com/office/officeart/2005/8/layout/hList7"/>
    <dgm:cxn modelId="{4AAFD3CB-76F9-4BB0-843F-192CE4EB2AAA}" type="presParOf" srcId="{9D4251C6-E4A6-4755-9166-A2ED44DE1F70}" destId="{5407DC74-FD86-4199-8AE5-5058D3B1C17A}" srcOrd="3" destOrd="0" presId="urn:microsoft.com/office/officeart/2005/8/layout/hList7"/>
    <dgm:cxn modelId="{6B0B3294-6419-4542-BB98-EB478E502253}" type="presParOf" srcId="{4E626A99-E4F0-4B5D-B01A-5C4E06EC4EC5}" destId="{009A21EB-27CC-42B9-8C97-C858589A6ED0}" srcOrd="5" destOrd="0" presId="urn:microsoft.com/office/officeart/2005/8/layout/hList7"/>
    <dgm:cxn modelId="{4857D044-E0D6-42AB-B269-6D656576373D}" type="presParOf" srcId="{4E626A99-E4F0-4B5D-B01A-5C4E06EC4EC5}" destId="{9213FA9B-D9DB-458F-B2C3-095FDAFC308E}" srcOrd="6" destOrd="0" presId="urn:microsoft.com/office/officeart/2005/8/layout/hList7"/>
    <dgm:cxn modelId="{1BB950E2-DAA4-48B4-8948-E91C6536319D}" type="presParOf" srcId="{9213FA9B-D9DB-458F-B2C3-095FDAFC308E}" destId="{8D2132B6-3376-48E4-9F81-15A19C46107D}" srcOrd="0" destOrd="0" presId="urn:microsoft.com/office/officeart/2005/8/layout/hList7"/>
    <dgm:cxn modelId="{3B8C0CD5-19BD-438B-B51C-32795ABB2024}" type="presParOf" srcId="{9213FA9B-D9DB-458F-B2C3-095FDAFC308E}" destId="{F1EEC171-9AB3-40F2-ADC0-A000B84B6468}" srcOrd="1" destOrd="0" presId="urn:microsoft.com/office/officeart/2005/8/layout/hList7"/>
    <dgm:cxn modelId="{9F8447FC-2267-4E1C-AE15-EBAA2C127960}" type="presParOf" srcId="{9213FA9B-D9DB-458F-B2C3-095FDAFC308E}" destId="{830CFEF9-4377-44C2-8C4E-C85DFA8722C0}" srcOrd="2" destOrd="0" presId="urn:microsoft.com/office/officeart/2005/8/layout/hList7"/>
    <dgm:cxn modelId="{2D4305E5-D69A-44DC-917C-673710E802D4}" type="presParOf" srcId="{9213FA9B-D9DB-458F-B2C3-095FDAFC308E}" destId="{AC6A369E-5F23-4981-B3B4-2D9CA756C1E4}" srcOrd="3" destOrd="0" presId="urn:microsoft.com/office/officeart/2005/8/layout/hList7"/>
    <dgm:cxn modelId="{32B6EAEA-CAAD-4425-8C5B-0DFEFC149519}" type="presParOf" srcId="{4E626A99-E4F0-4B5D-B01A-5C4E06EC4EC5}" destId="{FD10ED10-3592-4A18-934A-1227BC39B9B9}" srcOrd="7" destOrd="0" presId="urn:microsoft.com/office/officeart/2005/8/layout/hList7"/>
    <dgm:cxn modelId="{4B729386-A030-47BA-BF4B-844B6615A4E7}" type="presParOf" srcId="{4E626A99-E4F0-4B5D-B01A-5C4E06EC4EC5}" destId="{201DC914-2CC7-43AE-BB62-417987FD65D0}" srcOrd="8" destOrd="0" presId="urn:microsoft.com/office/officeart/2005/8/layout/hList7"/>
    <dgm:cxn modelId="{68C59784-856F-4DD8-8707-20C56B9917B4}" type="presParOf" srcId="{201DC914-2CC7-43AE-BB62-417987FD65D0}" destId="{CE440425-C37D-4BF8-836D-5A5B6EDD7729}" srcOrd="0" destOrd="0" presId="urn:microsoft.com/office/officeart/2005/8/layout/hList7"/>
    <dgm:cxn modelId="{CF8B41EA-55AB-4DD7-9BDF-BC482AF1C370}" type="presParOf" srcId="{201DC914-2CC7-43AE-BB62-417987FD65D0}" destId="{1D3B80D4-F538-4E32-9569-61D5C426ED61}" srcOrd="1" destOrd="0" presId="urn:microsoft.com/office/officeart/2005/8/layout/hList7"/>
    <dgm:cxn modelId="{30849CF9-9E89-4315-832D-E864147088A1}" type="presParOf" srcId="{201DC914-2CC7-43AE-BB62-417987FD65D0}" destId="{C5F0A802-599D-43B6-AC20-69F60ED1FAC4}" srcOrd="2" destOrd="0" presId="urn:microsoft.com/office/officeart/2005/8/layout/hList7"/>
    <dgm:cxn modelId="{FA8B4605-9453-4DCC-94B0-6765DE8B1507}" type="presParOf" srcId="{201DC914-2CC7-43AE-BB62-417987FD65D0}" destId="{05940853-1D1C-4ED7-8BB2-94A8CAD4CEB5}"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3773C-6A2D-4FC6-BFC7-ABE029FFE136}">
      <dsp:nvSpPr>
        <dsp:cNvPr id="0" name=""/>
        <dsp:cNvSpPr/>
      </dsp:nvSpPr>
      <dsp:spPr>
        <a:xfrm>
          <a:off x="0" y="0"/>
          <a:ext cx="1627520" cy="441767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s-ES" sz="1400" kern="1200" dirty="0" smtClean="0">
              <a:latin typeface="Berlin Sans FB" pitchFamily="34" charset="0"/>
            </a:rPr>
            <a:t>Los procesos de desarrollo del software rápido se diseñan para producir rápidamente</a:t>
          </a:r>
        </a:p>
        <a:p>
          <a:pPr lvl="0" algn="ctr" defTabSz="622300">
            <a:lnSpc>
              <a:spcPct val="90000"/>
            </a:lnSpc>
            <a:spcBef>
              <a:spcPct val="0"/>
            </a:spcBef>
            <a:spcAft>
              <a:spcPct val="35000"/>
            </a:spcAft>
          </a:pPr>
          <a:r>
            <a:rPr lang="es-ES" sz="1400" kern="1200" dirty="0" smtClean="0">
              <a:latin typeface="Berlin Sans FB" pitchFamily="34" charset="0"/>
            </a:rPr>
            <a:t>un software útil.</a:t>
          </a:r>
          <a:endParaRPr lang="es-ES" sz="1400" kern="1200" dirty="0">
            <a:latin typeface="Berlin Sans FB" pitchFamily="34" charset="0"/>
          </a:endParaRPr>
        </a:p>
      </dsp:txBody>
      <dsp:txXfrm>
        <a:off x="0" y="1767069"/>
        <a:ext cx="1627520" cy="1767069"/>
      </dsp:txXfrm>
    </dsp:sp>
    <dsp:sp modelId="{E2A39775-3AB6-4F1D-B63C-7C3C7948C0A8}">
      <dsp:nvSpPr>
        <dsp:cNvPr id="0" name=""/>
        <dsp:cNvSpPr/>
      </dsp:nvSpPr>
      <dsp:spPr>
        <a:xfrm>
          <a:off x="117407" y="277020"/>
          <a:ext cx="1471085" cy="147108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5000" r="-7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FC9CCA-CBB9-4376-9F92-C957C0CFD8A1}">
      <dsp:nvSpPr>
        <dsp:cNvPr id="0" name=""/>
        <dsp:cNvSpPr/>
      </dsp:nvSpPr>
      <dsp:spPr>
        <a:xfrm>
          <a:off x="1676345" y="0"/>
          <a:ext cx="1627520" cy="441767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endParaRPr lang="es-CO" sz="1300" kern="1200" dirty="0" smtClean="0"/>
        </a:p>
        <a:p>
          <a:pPr lvl="0" algn="ctr" defTabSz="577850">
            <a:lnSpc>
              <a:spcPct val="90000"/>
            </a:lnSpc>
            <a:spcBef>
              <a:spcPct val="0"/>
            </a:spcBef>
            <a:spcAft>
              <a:spcPct val="35000"/>
            </a:spcAft>
          </a:pPr>
          <a:r>
            <a:rPr lang="es-ES" sz="1400" kern="1200" dirty="0" smtClean="0">
              <a:latin typeface="Berlin Sans FB" pitchFamily="34" charset="0"/>
            </a:rPr>
            <a:t>El software no se desarrolla como una sola unidad, sino como una serie</a:t>
          </a:r>
        </a:p>
        <a:p>
          <a:pPr lvl="0" algn="ctr" defTabSz="577850">
            <a:lnSpc>
              <a:spcPct val="90000"/>
            </a:lnSpc>
            <a:spcBef>
              <a:spcPct val="0"/>
            </a:spcBef>
            <a:spcAft>
              <a:spcPct val="35000"/>
            </a:spcAft>
          </a:pPr>
          <a:r>
            <a:rPr lang="es-ES" sz="1400" kern="1200" dirty="0" smtClean="0">
              <a:latin typeface="Berlin Sans FB" pitchFamily="34" charset="0"/>
            </a:rPr>
            <a:t>de incrementos. Y cada uno de ellos incluye una nueva funcionalidad del sistema.</a:t>
          </a:r>
          <a:endParaRPr lang="es-ES" sz="1400" kern="1200" dirty="0">
            <a:latin typeface="Berlin Sans FB" pitchFamily="34" charset="0"/>
          </a:endParaRPr>
        </a:p>
      </dsp:txBody>
      <dsp:txXfrm>
        <a:off x="1676345" y="1767069"/>
        <a:ext cx="1627520" cy="1767069"/>
      </dsp:txXfrm>
    </dsp:sp>
    <dsp:sp modelId="{90DC9EB1-A9A2-46D8-9567-B099F02ADEF0}">
      <dsp:nvSpPr>
        <dsp:cNvPr id="0" name=""/>
        <dsp:cNvSpPr/>
      </dsp:nvSpPr>
      <dsp:spPr>
        <a:xfrm>
          <a:off x="1754563" y="265060"/>
          <a:ext cx="1471085" cy="147108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2BD1ED-8FA0-4D69-8D4D-2A1DB6FE4242}">
      <dsp:nvSpPr>
        <dsp:cNvPr id="0" name=""/>
        <dsp:cNvSpPr/>
      </dsp:nvSpPr>
      <dsp:spPr>
        <a:xfrm>
          <a:off x="3352691" y="0"/>
          <a:ext cx="1627520" cy="441767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s-ES" sz="1400" kern="1200" dirty="0" smtClean="0">
              <a:latin typeface="Berlin Sans FB" pitchFamily="34" charset="0"/>
            </a:rPr>
            <a:t>Se crean las nuevas liberaciones del sistema.</a:t>
          </a:r>
          <a:endParaRPr lang="es-ES" sz="1400" kern="1200" dirty="0">
            <a:latin typeface="Berlin Sans FB" pitchFamily="34" charset="0"/>
          </a:endParaRPr>
        </a:p>
      </dsp:txBody>
      <dsp:txXfrm>
        <a:off x="3352691" y="1767069"/>
        <a:ext cx="1627520" cy="1767069"/>
      </dsp:txXfrm>
    </dsp:sp>
    <dsp:sp modelId="{5407DC74-FD86-4199-8AE5-5058D3B1C17A}">
      <dsp:nvSpPr>
        <dsp:cNvPr id="0" name=""/>
        <dsp:cNvSpPr/>
      </dsp:nvSpPr>
      <dsp:spPr>
        <a:xfrm>
          <a:off x="3430909" y="265060"/>
          <a:ext cx="1471085" cy="147108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2132B6-3376-48E4-9F81-15A19C46107D}">
      <dsp:nvSpPr>
        <dsp:cNvPr id="0" name=""/>
        <dsp:cNvSpPr/>
      </dsp:nvSpPr>
      <dsp:spPr>
        <a:xfrm>
          <a:off x="5029037" y="0"/>
          <a:ext cx="1627520" cy="44176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s-ES" sz="1200" kern="1200" dirty="0" smtClean="0"/>
            <a:t>Minimizan la cantidad de documentación con el uso de comunicaciones informales,</a:t>
          </a:r>
        </a:p>
        <a:p>
          <a:pPr lvl="0" algn="ctr" defTabSz="533400">
            <a:lnSpc>
              <a:spcPct val="90000"/>
            </a:lnSpc>
            <a:spcBef>
              <a:spcPct val="0"/>
            </a:spcBef>
            <a:spcAft>
              <a:spcPct val="35000"/>
            </a:spcAft>
          </a:pPr>
          <a:r>
            <a:rPr lang="es-ES" sz="1200" kern="1200" dirty="0" smtClean="0"/>
            <a:t>en vez de reuniones formales con documentos escritos</a:t>
          </a:r>
          <a:endParaRPr lang="es-ES" sz="1200" kern="1200" dirty="0"/>
        </a:p>
      </dsp:txBody>
      <dsp:txXfrm>
        <a:off x="5029037" y="1767069"/>
        <a:ext cx="1627520" cy="1767069"/>
      </dsp:txXfrm>
    </dsp:sp>
    <dsp:sp modelId="{AC6A369E-5F23-4981-B3B4-2D9CA756C1E4}">
      <dsp:nvSpPr>
        <dsp:cNvPr id="0" name=""/>
        <dsp:cNvSpPr/>
      </dsp:nvSpPr>
      <dsp:spPr>
        <a:xfrm>
          <a:off x="5107255" y="265060"/>
          <a:ext cx="1471085" cy="147108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8000" r="-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440425-C37D-4BF8-836D-5A5B6EDD7729}">
      <dsp:nvSpPr>
        <dsp:cNvPr id="0" name=""/>
        <dsp:cNvSpPr/>
      </dsp:nvSpPr>
      <dsp:spPr>
        <a:xfrm>
          <a:off x="6705383" y="0"/>
          <a:ext cx="1627520" cy="441767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s-ES" sz="1400" kern="1200" dirty="0" smtClean="0">
              <a:latin typeface="Berlin Sans FB" pitchFamily="34" charset="0"/>
            </a:rPr>
            <a:t>Involucran a los clientes en el proceso</a:t>
          </a:r>
        </a:p>
        <a:p>
          <a:pPr lvl="0" algn="ctr" defTabSz="622300">
            <a:lnSpc>
              <a:spcPct val="90000"/>
            </a:lnSpc>
            <a:spcBef>
              <a:spcPct val="0"/>
            </a:spcBef>
            <a:spcAft>
              <a:spcPct val="35000"/>
            </a:spcAft>
          </a:pPr>
          <a:r>
            <a:rPr lang="es-ES" sz="1400" kern="1200" dirty="0" smtClean="0">
              <a:latin typeface="Berlin Sans FB" pitchFamily="34" charset="0"/>
            </a:rPr>
            <a:t>de desarrollo para conseguir una rápida retroalimentación sobre los requerimientos cambiantes.</a:t>
          </a:r>
          <a:endParaRPr lang="es-ES" sz="1400" kern="1200" dirty="0">
            <a:latin typeface="Berlin Sans FB" pitchFamily="34" charset="0"/>
          </a:endParaRPr>
        </a:p>
      </dsp:txBody>
      <dsp:txXfrm>
        <a:off x="6705383" y="1767069"/>
        <a:ext cx="1627520" cy="1767069"/>
      </dsp:txXfrm>
    </dsp:sp>
    <dsp:sp modelId="{05940853-1D1C-4ED7-8BB2-94A8CAD4CEB5}">
      <dsp:nvSpPr>
        <dsp:cNvPr id="0" name=""/>
        <dsp:cNvSpPr/>
      </dsp:nvSpPr>
      <dsp:spPr>
        <a:xfrm>
          <a:off x="6783601" y="265060"/>
          <a:ext cx="1471085" cy="147108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D6F6FB-ED4C-454D-A9EF-BA3E6D5AB8BD}">
      <dsp:nvSpPr>
        <dsp:cNvPr id="0" name=""/>
        <dsp:cNvSpPr/>
      </dsp:nvSpPr>
      <dsp:spPr>
        <a:xfrm>
          <a:off x="333316" y="3534139"/>
          <a:ext cx="7666271" cy="662651"/>
        </a:xfrm>
        <a:prstGeom prst="leftRight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61540-8BF2-48C2-9AD9-6DBCDAC7648B}" type="datetimeFigureOut">
              <a:rPr lang="es-CO" smtClean="0"/>
              <a:t>5/09/2018</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0D9DB-3371-4D46-90F8-2344718A91DE}" type="slidenum">
              <a:rPr lang="es-CO" smtClean="0"/>
              <a:t>‹Nº›</a:t>
            </a:fld>
            <a:endParaRPr lang="es-CO"/>
          </a:p>
        </p:txBody>
      </p:sp>
    </p:spTree>
    <p:extLst>
      <p:ext uri="{BB962C8B-B14F-4D97-AF65-F5344CB8AC3E}">
        <p14:creationId xmlns:p14="http://schemas.microsoft.com/office/powerpoint/2010/main" val="359813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1</a:t>
            </a:fld>
            <a:endParaRPr lang="es-CO"/>
          </a:p>
        </p:txBody>
      </p:sp>
    </p:spTree>
    <p:extLst>
      <p:ext uri="{BB962C8B-B14F-4D97-AF65-F5344CB8AC3E}">
        <p14:creationId xmlns:p14="http://schemas.microsoft.com/office/powerpoint/2010/main" val="708476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A797A313-6455-4187-8CAD-640F845E7209}" type="slidenum">
              <a:rPr lang="es-CO" smtClean="0"/>
              <a:t>20</a:t>
            </a:fld>
            <a:endParaRPr lang="es-CO"/>
          </a:p>
        </p:txBody>
      </p:sp>
    </p:spTree>
    <p:extLst>
      <p:ext uri="{BB962C8B-B14F-4D97-AF65-F5344CB8AC3E}">
        <p14:creationId xmlns:p14="http://schemas.microsoft.com/office/powerpoint/2010/main" val="2383916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26</a:t>
            </a:fld>
            <a:endParaRPr lang="es-CO"/>
          </a:p>
        </p:txBody>
      </p:sp>
    </p:spTree>
    <p:extLst>
      <p:ext uri="{BB962C8B-B14F-4D97-AF65-F5344CB8AC3E}">
        <p14:creationId xmlns:p14="http://schemas.microsoft.com/office/powerpoint/2010/main" val="3398361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27</a:t>
            </a:fld>
            <a:endParaRPr lang="es-CO"/>
          </a:p>
        </p:txBody>
      </p:sp>
    </p:spTree>
    <p:extLst>
      <p:ext uri="{BB962C8B-B14F-4D97-AF65-F5344CB8AC3E}">
        <p14:creationId xmlns:p14="http://schemas.microsoft.com/office/powerpoint/2010/main" val="3350428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28</a:t>
            </a:fld>
            <a:endParaRPr lang="es-CO"/>
          </a:p>
        </p:txBody>
      </p:sp>
    </p:spTree>
    <p:extLst>
      <p:ext uri="{BB962C8B-B14F-4D97-AF65-F5344CB8AC3E}">
        <p14:creationId xmlns:p14="http://schemas.microsoft.com/office/powerpoint/2010/main" val="4016201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29</a:t>
            </a:fld>
            <a:endParaRPr lang="es-CO"/>
          </a:p>
        </p:txBody>
      </p:sp>
    </p:spTree>
    <p:extLst>
      <p:ext uri="{BB962C8B-B14F-4D97-AF65-F5344CB8AC3E}">
        <p14:creationId xmlns:p14="http://schemas.microsoft.com/office/powerpoint/2010/main" val="2844241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30</a:t>
            </a:fld>
            <a:endParaRPr lang="es-CO"/>
          </a:p>
        </p:txBody>
      </p:sp>
    </p:spTree>
    <p:extLst>
      <p:ext uri="{BB962C8B-B14F-4D97-AF65-F5344CB8AC3E}">
        <p14:creationId xmlns:p14="http://schemas.microsoft.com/office/powerpoint/2010/main" val="82269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31</a:t>
            </a:fld>
            <a:endParaRPr lang="es-CO"/>
          </a:p>
        </p:txBody>
      </p:sp>
    </p:spTree>
    <p:extLst>
      <p:ext uri="{BB962C8B-B14F-4D97-AF65-F5344CB8AC3E}">
        <p14:creationId xmlns:p14="http://schemas.microsoft.com/office/powerpoint/2010/main" val="2800252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32</a:t>
            </a:fld>
            <a:endParaRPr lang="es-CO"/>
          </a:p>
        </p:txBody>
      </p:sp>
    </p:spTree>
    <p:extLst>
      <p:ext uri="{BB962C8B-B14F-4D97-AF65-F5344CB8AC3E}">
        <p14:creationId xmlns:p14="http://schemas.microsoft.com/office/powerpoint/2010/main" val="2430834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33</a:t>
            </a:fld>
            <a:endParaRPr lang="es-CO"/>
          </a:p>
        </p:txBody>
      </p:sp>
    </p:spTree>
    <p:extLst>
      <p:ext uri="{BB962C8B-B14F-4D97-AF65-F5344CB8AC3E}">
        <p14:creationId xmlns:p14="http://schemas.microsoft.com/office/powerpoint/2010/main" val="80921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34</a:t>
            </a:fld>
            <a:endParaRPr lang="es-CO"/>
          </a:p>
        </p:txBody>
      </p:sp>
    </p:spTree>
    <p:extLst>
      <p:ext uri="{BB962C8B-B14F-4D97-AF65-F5344CB8AC3E}">
        <p14:creationId xmlns:p14="http://schemas.microsoft.com/office/powerpoint/2010/main" val="3455365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A797A313-6455-4187-8CAD-640F845E7209}" type="slidenum">
              <a:rPr lang="es-CO" smtClean="0"/>
              <a:t>12</a:t>
            </a:fld>
            <a:endParaRPr lang="es-CO"/>
          </a:p>
        </p:txBody>
      </p:sp>
    </p:spTree>
    <p:extLst>
      <p:ext uri="{BB962C8B-B14F-4D97-AF65-F5344CB8AC3E}">
        <p14:creationId xmlns:p14="http://schemas.microsoft.com/office/powerpoint/2010/main" val="3437054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35</a:t>
            </a:fld>
            <a:endParaRPr lang="es-CO"/>
          </a:p>
        </p:txBody>
      </p:sp>
    </p:spTree>
    <p:extLst>
      <p:ext uri="{BB962C8B-B14F-4D97-AF65-F5344CB8AC3E}">
        <p14:creationId xmlns:p14="http://schemas.microsoft.com/office/powerpoint/2010/main" val="1011099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36</a:t>
            </a:fld>
            <a:endParaRPr lang="es-CO"/>
          </a:p>
        </p:txBody>
      </p:sp>
    </p:spTree>
    <p:extLst>
      <p:ext uri="{BB962C8B-B14F-4D97-AF65-F5344CB8AC3E}">
        <p14:creationId xmlns:p14="http://schemas.microsoft.com/office/powerpoint/2010/main" val="257229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37</a:t>
            </a:fld>
            <a:endParaRPr lang="es-CO"/>
          </a:p>
        </p:txBody>
      </p:sp>
    </p:spTree>
    <p:extLst>
      <p:ext uri="{BB962C8B-B14F-4D97-AF65-F5344CB8AC3E}">
        <p14:creationId xmlns:p14="http://schemas.microsoft.com/office/powerpoint/2010/main" val="4139006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38</a:t>
            </a:fld>
            <a:endParaRPr lang="es-CO"/>
          </a:p>
        </p:txBody>
      </p:sp>
    </p:spTree>
    <p:extLst>
      <p:ext uri="{BB962C8B-B14F-4D97-AF65-F5344CB8AC3E}">
        <p14:creationId xmlns:p14="http://schemas.microsoft.com/office/powerpoint/2010/main" val="1717652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F3D3731-5BE5-48A8-87D0-39E1897CF976}" type="slidenum">
              <a:rPr lang="es-CO" smtClean="0"/>
              <a:t>39</a:t>
            </a:fld>
            <a:endParaRPr lang="es-CO"/>
          </a:p>
        </p:txBody>
      </p:sp>
    </p:spTree>
    <p:extLst>
      <p:ext uri="{BB962C8B-B14F-4D97-AF65-F5344CB8AC3E}">
        <p14:creationId xmlns:p14="http://schemas.microsoft.com/office/powerpoint/2010/main" val="3838850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40</a:t>
            </a:fld>
            <a:endParaRPr lang="es-CO"/>
          </a:p>
        </p:txBody>
      </p:sp>
    </p:spTree>
    <p:extLst>
      <p:ext uri="{BB962C8B-B14F-4D97-AF65-F5344CB8AC3E}">
        <p14:creationId xmlns:p14="http://schemas.microsoft.com/office/powerpoint/2010/main" val="3554203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41</a:t>
            </a:fld>
            <a:endParaRPr lang="es-CO"/>
          </a:p>
        </p:txBody>
      </p:sp>
    </p:spTree>
    <p:extLst>
      <p:ext uri="{BB962C8B-B14F-4D97-AF65-F5344CB8AC3E}">
        <p14:creationId xmlns:p14="http://schemas.microsoft.com/office/powerpoint/2010/main" val="849748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42</a:t>
            </a:fld>
            <a:endParaRPr lang="es-CO"/>
          </a:p>
        </p:txBody>
      </p:sp>
    </p:spTree>
    <p:extLst>
      <p:ext uri="{BB962C8B-B14F-4D97-AF65-F5344CB8AC3E}">
        <p14:creationId xmlns:p14="http://schemas.microsoft.com/office/powerpoint/2010/main" val="94531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43</a:t>
            </a:fld>
            <a:endParaRPr lang="es-CO"/>
          </a:p>
        </p:txBody>
      </p:sp>
    </p:spTree>
    <p:extLst>
      <p:ext uri="{BB962C8B-B14F-4D97-AF65-F5344CB8AC3E}">
        <p14:creationId xmlns:p14="http://schemas.microsoft.com/office/powerpoint/2010/main" val="2502849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44</a:t>
            </a:fld>
            <a:endParaRPr lang="es-CO"/>
          </a:p>
        </p:txBody>
      </p:sp>
    </p:spTree>
    <p:extLst>
      <p:ext uri="{BB962C8B-B14F-4D97-AF65-F5344CB8AC3E}">
        <p14:creationId xmlns:p14="http://schemas.microsoft.com/office/powerpoint/2010/main" val="226337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A797A313-6455-4187-8CAD-640F845E7209}" type="slidenum">
              <a:rPr lang="es-CO" smtClean="0"/>
              <a:t>13</a:t>
            </a:fld>
            <a:endParaRPr lang="es-CO"/>
          </a:p>
        </p:txBody>
      </p:sp>
    </p:spTree>
    <p:extLst>
      <p:ext uri="{BB962C8B-B14F-4D97-AF65-F5344CB8AC3E}">
        <p14:creationId xmlns:p14="http://schemas.microsoft.com/office/powerpoint/2010/main" val="3370864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45</a:t>
            </a:fld>
            <a:endParaRPr lang="es-CO"/>
          </a:p>
        </p:txBody>
      </p:sp>
    </p:spTree>
    <p:extLst>
      <p:ext uri="{BB962C8B-B14F-4D97-AF65-F5344CB8AC3E}">
        <p14:creationId xmlns:p14="http://schemas.microsoft.com/office/powerpoint/2010/main" val="1243178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46</a:t>
            </a:fld>
            <a:endParaRPr lang="es-CO"/>
          </a:p>
        </p:txBody>
      </p:sp>
    </p:spTree>
    <p:extLst>
      <p:ext uri="{BB962C8B-B14F-4D97-AF65-F5344CB8AC3E}">
        <p14:creationId xmlns:p14="http://schemas.microsoft.com/office/powerpoint/2010/main" val="819306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47</a:t>
            </a:fld>
            <a:endParaRPr lang="es-CO"/>
          </a:p>
        </p:txBody>
      </p:sp>
    </p:spTree>
    <p:extLst>
      <p:ext uri="{BB962C8B-B14F-4D97-AF65-F5344CB8AC3E}">
        <p14:creationId xmlns:p14="http://schemas.microsoft.com/office/powerpoint/2010/main" val="3621317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48</a:t>
            </a:fld>
            <a:endParaRPr lang="es-CO"/>
          </a:p>
        </p:txBody>
      </p:sp>
    </p:spTree>
    <p:extLst>
      <p:ext uri="{BB962C8B-B14F-4D97-AF65-F5344CB8AC3E}">
        <p14:creationId xmlns:p14="http://schemas.microsoft.com/office/powerpoint/2010/main" val="3817413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49</a:t>
            </a:fld>
            <a:endParaRPr lang="es-CO"/>
          </a:p>
        </p:txBody>
      </p:sp>
    </p:spTree>
    <p:extLst>
      <p:ext uri="{BB962C8B-B14F-4D97-AF65-F5344CB8AC3E}">
        <p14:creationId xmlns:p14="http://schemas.microsoft.com/office/powerpoint/2010/main" val="410340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50</a:t>
            </a:fld>
            <a:endParaRPr lang="es-CO"/>
          </a:p>
        </p:txBody>
      </p:sp>
    </p:spTree>
    <p:extLst>
      <p:ext uri="{BB962C8B-B14F-4D97-AF65-F5344CB8AC3E}">
        <p14:creationId xmlns:p14="http://schemas.microsoft.com/office/powerpoint/2010/main" val="2978818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51</a:t>
            </a:fld>
            <a:endParaRPr lang="es-CO"/>
          </a:p>
        </p:txBody>
      </p:sp>
    </p:spTree>
    <p:extLst>
      <p:ext uri="{BB962C8B-B14F-4D97-AF65-F5344CB8AC3E}">
        <p14:creationId xmlns:p14="http://schemas.microsoft.com/office/powerpoint/2010/main" val="2601301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52</a:t>
            </a:fld>
            <a:endParaRPr lang="es-CO"/>
          </a:p>
        </p:txBody>
      </p:sp>
    </p:spTree>
    <p:extLst>
      <p:ext uri="{BB962C8B-B14F-4D97-AF65-F5344CB8AC3E}">
        <p14:creationId xmlns:p14="http://schemas.microsoft.com/office/powerpoint/2010/main" val="753060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53</a:t>
            </a:fld>
            <a:endParaRPr lang="es-CO"/>
          </a:p>
        </p:txBody>
      </p:sp>
    </p:spTree>
    <p:extLst>
      <p:ext uri="{BB962C8B-B14F-4D97-AF65-F5344CB8AC3E}">
        <p14:creationId xmlns:p14="http://schemas.microsoft.com/office/powerpoint/2010/main" val="1137107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54</a:t>
            </a:fld>
            <a:endParaRPr lang="es-CO"/>
          </a:p>
        </p:txBody>
      </p:sp>
    </p:spTree>
    <p:extLst>
      <p:ext uri="{BB962C8B-B14F-4D97-AF65-F5344CB8AC3E}">
        <p14:creationId xmlns:p14="http://schemas.microsoft.com/office/powerpoint/2010/main" val="383952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A797A313-6455-4187-8CAD-640F845E7209}" type="slidenum">
              <a:rPr lang="es-CO" smtClean="0"/>
              <a:t>14</a:t>
            </a:fld>
            <a:endParaRPr lang="es-CO"/>
          </a:p>
        </p:txBody>
      </p:sp>
    </p:spTree>
    <p:extLst>
      <p:ext uri="{BB962C8B-B14F-4D97-AF65-F5344CB8AC3E}">
        <p14:creationId xmlns:p14="http://schemas.microsoft.com/office/powerpoint/2010/main" val="290367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55</a:t>
            </a:fld>
            <a:endParaRPr lang="es-CO"/>
          </a:p>
        </p:txBody>
      </p:sp>
    </p:spTree>
    <p:extLst>
      <p:ext uri="{BB962C8B-B14F-4D97-AF65-F5344CB8AC3E}">
        <p14:creationId xmlns:p14="http://schemas.microsoft.com/office/powerpoint/2010/main" val="2493302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56</a:t>
            </a:fld>
            <a:endParaRPr lang="es-CO"/>
          </a:p>
        </p:txBody>
      </p:sp>
    </p:spTree>
    <p:extLst>
      <p:ext uri="{BB962C8B-B14F-4D97-AF65-F5344CB8AC3E}">
        <p14:creationId xmlns:p14="http://schemas.microsoft.com/office/powerpoint/2010/main" val="2846251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57</a:t>
            </a:fld>
            <a:endParaRPr lang="es-CO"/>
          </a:p>
        </p:txBody>
      </p:sp>
    </p:spTree>
    <p:extLst>
      <p:ext uri="{BB962C8B-B14F-4D97-AF65-F5344CB8AC3E}">
        <p14:creationId xmlns:p14="http://schemas.microsoft.com/office/powerpoint/2010/main" val="1106860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58</a:t>
            </a:fld>
            <a:endParaRPr lang="es-CO"/>
          </a:p>
        </p:txBody>
      </p:sp>
    </p:spTree>
    <p:extLst>
      <p:ext uri="{BB962C8B-B14F-4D97-AF65-F5344CB8AC3E}">
        <p14:creationId xmlns:p14="http://schemas.microsoft.com/office/powerpoint/2010/main" val="600098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59</a:t>
            </a:fld>
            <a:endParaRPr lang="es-CO"/>
          </a:p>
        </p:txBody>
      </p:sp>
    </p:spTree>
    <p:extLst>
      <p:ext uri="{BB962C8B-B14F-4D97-AF65-F5344CB8AC3E}">
        <p14:creationId xmlns:p14="http://schemas.microsoft.com/office/powerpoint/2010/main" val="2896100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F2D0D9DB-3371-4D46-90F8-2344718A91DE}" type="slidenum">
              <a:rPr lang="es-CO" smtClean="0"/>
              <a:t>60</a:t>
            </a:fld>
            <a:endParaRPr lang="es-CO"/>
          </a:p>
        </p:txBody>
      </p:sp>
    </p:spTree>
    <p:extLst>
      <p:ext uri="{BB962C8B-B14F-4D97-AF65-F5344CB8AC3E}">
        <p14:creationId xmlns:p14="http://schemas.microsoft.com/office/powerpoint/2010/main" val="3715759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A797A313-6455-4187-8CAD-640F845E7209}" type="slidenum">
              <a:rPr lang="es-CO" smtClean="0"/>
              <a:t>15</a:t>
            </a:fld>
            <a:endParaRPr lang="es-CO"/>
          </a:p>
        </p:txBody>
      </p:sp>
    </p:spTree>
    <p:extLst>
      <p:ext uri="{BB962C8B-B14F-4D97-AF65-F5344CB8AC3E}">
        <p14:creationId xmlns:p14="http://schemas.microsoft.com/office/powerpoint/2010/main" val="233267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A797A313-6455-4187-8CAD-640F845E7209}" type="slidenum">
              <a:rPr lang="es-CO" smtClean="0"/>
              <a:t>16</a:t>
            </a:fld>
            <a:endParaRPr lang="es-CO"/>
          </a:p>
        </p:txBody>
      </p:sp>
    </p:spTree>
    <p:extLst>
      <p:ext uri="{BB962C8B-B14F-4D97-AF65-F5344CB8AC3E}">
        <p14:creationId xmlns:p14="http://schemas.microsoft.com/office/powerpoint/2010/main" val="1345436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A797A313-6455-4187-8CAD-640F845E7209}" type="slidenum">
              <a:rPr lang="es-CO" smtClean="0"/>
              <a:t>17</a:t>
            </a:fld>
            <a:endParaRPr lang="es-CO"/>
          </a:p>
        </p:txBody>
      </p:sp>
    </p:spTree>
    <p:extLst>
      <p:ext uri="{BB962C8B-B14F-4D97-AF65-F5344CB8AC3E}">
        <p14:creationId xmlns:p14="http://schemas.microsoft.com/office/powerpoint/2010/main" val="2770024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A797A313-6455-4187-8CAD-640F845E7209}" type="slidenum">
              <a:rPr lang="es-CO" smtClean="0"/>
              <a:t>18</a:t>
            </a:fld>
            <a:endParaRPr lang="es-CO"/>
          </a:p>
        </p:txBody>
      </p:sp>
    </p:spTree>
    <p:extLst>
      <p:ext uri="{BB962C8B-B14F-4D97-AF65-F5344CB8AC3E}">
        <p14:creationId xmlns:p14="http://schemas.microsoft.com/office/powerpoint/2010/main" val="2489594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fld id="{A797A313-6455-4187-8CAD-640F845E7209}" type="slidenum">
              <a:rPr lang="es-CO" smtClean="0"/>
              <a:t>19</a:t>
            </a:fld>
            <a:endParaRPr lang="es-CO"/>
          </a:p>
        </p:txBody>
      </p:sp>
    </p:spTree>
    <p:extLst>
      <p:ext uri="{BB962C8B-B14F-4D97-AF65-F5344CB8AC3E}">
        <p14:creationId xmlns:p14="http://schemas.microsoft.com/office/powerpoint/2010/main" val="4256745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6D81F962-18C9-42EE-9CFF-90F216E7FFBA}" type="datetimeFigureOut">
              <a:rPr lang="es-ES" smtClean="0"/>
              <a:t>05/09/2018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3437863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6D81F962-18C9-42EE-9CFF-90F216E7FFBA}" type="datetimeFigureOut">
              <a:rPr lang="es-ES" smtClean="0"/>
              <a:t>05/09/2018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57077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6D81F962-18C9-42EE-9CFF-90F216E7FFBA}" type="datetimeFigureOut">
              <a:rPr lang="es-ES" smtClean="0"/>
              <a:t>05/09/2018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161857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6D81F962-18C9-42EE-9CFF-90F216E7FFBA}" type="datetimeFigureOut">
              <a:rPr lang="es-ES" smtClean="0"/>
              <a:t>05/09/2018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87336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6D81F962-18C9-42EE-9CFF-90F216E7FFBA}" type="datetimeFigureOut">
              <a:rPr lang="es-ES" smtClean="0"/>
              <a:t>05/09/2018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41565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6D81F962-18C9-42EE-9CFF-90F216E7FFBA}" type="datetimeFigureOut">
              <a:rPr lang="es-ES" smtClean="0"/>
              <a:t>05/09/2018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1365050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6D81F962-18C9-42EE-9CFF-90F216E7FFBA}" type="datetimeFigureOut">
              <a:rPr lang="es-ES" smtClean="0"/>
              <a:t>05/09/2018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424209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6D81F962-18C9-42EE-9CFF-90F216E7FFBA}" type="datetimeFigureOut">
              <a:rPr lang="es-ES" smtClean="0"/>
              <a:t>05/09/2018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643564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D81F962-18C9-42EE-9CFF-90F216E7FFBA}" type="datetimeFigureOut">
              <a:rPr lang="es-ES" smtClean="0"/>
              <a:t>05/09/2018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379234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D81F962-18C9-42EE-9CFF-90F216E7FFBA}" type="datetimeFigureOut">
              <a:rPr lang="es-ES" smtClean="0"/>
              <a:t>05/09/2018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964491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D81F962-18C9-42EE-9CFF-90F216E7FFBA}" type="datetimeFigureOut">
              <a:rPr lang="es-ES" smtClean="0"/>
              <a:t>05/09/2018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546907C-7CCA-4594-9E4E-0ACD35BAE3F1}" type="slidenum">
              <a:rPr lang="es-ES" smtClean="0"/>
              <a:t>‹Nº›</a:t>
            </a:fld>
            <a:endParaRPr lang="es-ES"/>
          </a:p>
        </p:txBody>
      </p:sp>
    </p:spTree>
    <p:extLst>
      <p:ext uri="{BB962C8B-B14F-4D97-AF65-F5344CB8AC3E}">
        <p14:creationId xmlns:p14="http://schemas.microsoft.com/office/powerpoint/2010/main" val="2350973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81F962-18C9-42EE-9CFF-90F216E7FFBA}" type="datetimeFigureOut">
              <a:rPr lang="es-ES" smtClean="0"/>
              <a:t>05/09/2018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6907C-7CCA-4594-9E4E-0ACD35BAE3F1}" type="slidenum">
              <a:rPr lang="es-ES" smtClean="0"/>
              <a:t>‹Nº›</a:t>
            </a:fld>
            <a:endParaRPr lang="es-ES"/>
          </a:p>
        </p:txBody>
      </p:sp>
    </p:spTree>
    <p:extLst>
      <p:ext uri="{BB962C8B-B14F-4D97-AF65-F5344CB8AC3E}">
        <p14:creationId xmlns:p14="http://schemas.microsoft.com/office/powerpoint/2010/main" val="1158167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7"/>
          <p:cNvSpPr txBox="1"/>
          <p:nvPr/>
        </p:nvSpPr>
        <p:spPr>
          <a:xfrm>
            <a:off x="1205369" y="836712"/>
            <a:ext cx="7177430" cy="830997"/>
          </a:xfrm>
          <a:prstGeom prst="rect">
            <a:avLst/>
          </a:prstGeom>
          <a:noFill/>
        </p:spPr>
        <p:txBody>
          <a:bodyPr wrap="square" rtlCol="0">
            <a:spAutoFit/>
          </a:bodyPr>
          <a:lstStyle/>
          <a:p>
            <a:pPr algn="ctr"/>
            <a:r>
              <a:rPr lang="es-CO" sz="2400" dirty="0" smtClean="0">
                <a:solidFill>
                  <a:srgbClr val="003300"/>
                </a:solidFill>
                <a:latin typeface="Berlin Sans FB" pitchFamily="34" charset="0"/>
                <a:cs typeface="Arial" charset="0"/>
              </a:rPr>
              <a:t>GESTION DE PROYECTOS CON METODOLOGÍAS ÁGILES</a:t>
            </a:r>
            <a:endParaRPr lang="es-CO" sz="2400" dirty="0">
              <a:solidFill>
                <a:srgbClr val="003300"/>
              </a:solidFill>
              <a:latin typeface="Berlin Sans FB" pitchFamily="34" charset="0"/>
              <a:cs typeface="Arial" charset="0"/>
            </a:endParaRPr>
          </a:p>
        </p:txBody>
      </p:sp>
      <p:sp>
        <p:nvSpPr>
          <p:cNvPr id="5" name="1 CuadroTexto"/>
          <p:cNvSpPr txBox="1"/>
          <p:nvPr/>
        </p:nvSpPr>
        <p:spPr>
          <a:xfrm>
            <a:off x="1205369" y="4653136"/>
            <a:ext cx="7225051" cy="1692771"/>
          </a:xfrm>
          <a:prstGeom prst="rect">
            <a:avLst/>
          </a:prstGeom>
          <a:noFill/>
        </p:spPr>
        <p:txBody>
          <a:bodyPr wrap="square" rtlCol="0">
            <a:spAutoFit/>
          </a:bodyPr>
          <a:lstStyle/>
          <a:p>
            <a:pPr algn="ctr"/>
            <a:r>
              <a:rPr lang="es-CO" sz="2000" dirty="0">
                <a:solidFill>
                  <a:srgbClr val="003300"/>
                </a:solidFill>
                <a:latin typeface="Berlin Sans FB" pitchFamily="34" charset="0"/>
                <a:cs typeface="Arial" charset="0"/>
              </a:rPr>
              <a:t>Universidad Popular Del Cesar- </a:t>
            </a:r>
            <a:r>
              <a:rPr lang="es-CO" sz="2000" dirty="0" smtClean="0">
                <a:solidFill>
                  <a:srgbClr val="003300"/>
                </a:solidFill>
                <a:latin typeface="Berlin Sans FB" pitchFamily="34" charset="0"/>
                <a:cs typeface="Arial" charset="0"/>
              </a:rPr>
              <a:t>UPC</a:t>
            </a:r>
            <a:endParaRPr lang="es-CO" sz="2000" dirty="0">
              <a:solidFill>
                <a:srgbClr val="003300"/>
              </a:solidFill>
              <a:latin typeface="Berlin Sans FB" pitchFamily="34" charset="0"/>
              <a:cs typeface="Arial" charset="0"/>
            </a:endParaRPr>
          </a:p>
          <a:p>
            <a:pPr algn="ctr"/>
            <a:r>
              <a:rPr lang="es-CO" sz="2000" dirty="0">
                <a:solidFill>
                  <a:srgbClr val="003300"/>
                </a:solidFill>
                <a:latin typeface="Berlin Sans FB" pitchFamily="34" charset="0"/>
                <a:cs typeface="Arial" charset="0"/>
              </a:rPr>
              <a:t>Programa Ingeniería de Sistemas</a:t>
            </a:r>
          </a:p>
          <a:p>
            <a:pPr algn="ctr"/>
            <a:r>
              <a:rPr lang="es-CO" sz="2000" dirty="0">
                <a:solidFill>
                  <a:srgbClr val="003300"/>
                </a:solidFill>
                <a:latin typeface="Berlin Sans FB" pitchFamily="34" charset="0"/>
                <a:cs typeface="Arial" charset="0"/>
              </a:rPr>
              <a:t>Valledupar </a:t>
            </a:r>
          </a:p>
          <a:p>
            <a:pPr algn="ctr"/>
            <a:r>
              <a:rPr lang="es-CO" sz="2000" dirty="0">
                <a:solidFill>
                  <a:srgbClr val="003300"/>
                </a:solidFill>
                <a:latin typeface="Berlin Sans FB" pitchFamily="34" charset="0"/>
                <a:cs typeface="Arial" charset="0"/>
              </a:rPr>
              <a:t> </a:t>
            </a:r>
            <a:r>
              <a:rPr lang="es-CO" sz="2000" dirty="0" smtClean="0">
                <a:solidFill>
                  <a:srgbClr val="003300"/>
                </a:solidFill>
                <a:latin typeface="Berlin Sans FB" pitchFamily="34" charset="0"/>
                <a:cs typeface="Arial" charset="0"/>
              </a:rPr>
              <a:t>2017</a:t>
            </a:r>
            <a:endParaRPr lang="es-ES" sz="2000" dirty="0">
              <a:solidFill>
                <a:srgbClr val="003300"/>
              </a:solidFill>
              <a:latin typeface="Berlin Sans FB" pitchFamily="34" charset="0"/>
              <a:cs typeface="Arial" charset="0"/>
            </a:endParaRPr>
          </a:p>
          <a:p>
            <a:endParaRPr lang="es-CO" sz="2400" dirty="0">
              <a:solidFill>
                <a:srgbClr val="003300"/>
              </a:solidFill>
            </a:endParaRPr>
          </a:p>
        </p:txBody>
      </p:sp>
      <p:sp>
        <p:nvSpPr>
          <p:cNvPr id="6" name="CuadroTexto 10"/>
          <p:cNvSpPr txBox="1"/>
          <p:nvPr/>
        </p:nvSpPr>
        <p:spPr>
          <a:xfrm>
            <a:off x="2422490" y="2636912"/>
            <a:ext cx="4919729" cy="707886"/>
          </a:xfrm>
          <a:prstGeom prst="rect">
            <a:avLst/>
          </a:prstGeom>
          <a:noFill/>
        </p:spPr>
        <p:txBody>
          <a:bodyPr wrap="square" rtlCol="0">
            <a:spAutoFit/>
          </a:bodyPr>
          <a:lstStyle/>
          <a:p>
            <a:pPr algn="ctr"/>
            <a:r>
              <a:rPr lang="es-CO" sz="2000" dirty="0">
                <a:solidFill>
                  <a:srgbClr val="003300"/>
                </a:solidFill>
                <a:latin typeface="Berlin Sans FB" pitchFamily="34" charset="0"/>
                <a:cs typeface="Arial" charset="0"/>
              </a:rPr>
              <a:t>Docente: </a:t>
            </a:r>
            <a:r>
              <a:rPr lang="es-CO" sz="2000" dirty="0" smtClean="0">
                <a:solidFill>
                  <a:srgbClr val="003300"/>
                </a:solidFill>
                <a:latin typeface="Berlin Sans FB" pitchFamily="34" charset="0"/>
                <a:cs typeface="Arial" charset="0"/>
              </a:rPr>
              <a:t>Eydy Suárez Brieva</a:t>
            </a:r>
            <a:endParaRPr lang="es-CO" sz="2000" dirty="0">
              <a:solidFill>
                <a:srgbClr val="003300"/>
              </a:solidFill>
              <a:latin typeface="Berlin Sans FB" pitchFamily="34" charset="0"/>
              <a:cs typeface="Arial" charset="0"/>
            </a:endParaRPr>
          </a:p>
          <a:p>
            <a:pPr algn="ctr"/>
            <a:r>
              <a:rPr lang="es-CO" sz="2000" dirty="0">
                <a:solidFill>
                  <a:srgbClr val="003300"/>
                </a:solidFill>
                <a:latin typeface="Berlin Sans FB" pitchFamily="34" charset="0"/>
                <a:cs typeface="Arial" charset="0"/>
              </a:rPr>
              <a:t>Msc. Ingeniería de Sistemas y Computación</a:t>
            </a:r>
          </a:p>
        </p:txBody>
      </p:sp>
    </p:spTree>
    <p:extLst>
      <p:ext uri="{BB962C8B-B14F-4D97-AF65-F5344CB8AC3E}">
        <p14:creationId xmlns:p14="http://schemas.microsoft.com/office/powerpoint/2010/main" val="16041175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971600" y="1412775"/>
            <a:ext cx="7632848" cy="808191"/>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s-ES" b="1" dirty="0"/>
              <a:t>La colaboración del cliente por encima de </a:t>
            </a:r>
            <a:r>
              <a:rPr lang="es-ES" b="1" dirty="0" smtClean="0"/>
              <a:t>la  negociación </a:t>
            </a:r>
            <a:r>
              <a:rPr lang="es-ES" b="1" dirty="0"/>
              <a:t>del contrato:</a:t>
            </a:r>
            <a:endParaRPr lang="es-CO" dirty="0">
              <a:latin typeface="Berlin Sans FB" pitchFamily="34" charset="0"/>
            </a:endParaRPr>
          </a:p>
        </p:txBody>
      </p:sp>
      <p:sp>
        <p:nvSpPr>
          <p:cNvPr id="5" name="4 Rectángulo redondeado"/>
          <p:cNvSpPr/>
          <p:nvPr/>
        </p:nvSpPr>
        <p:spPr>
          <a:xfrm rot="10800000" flipH="1" flipV="1">
            <a:off x="4427984" y="3127778"/>
            <a:ext cx="4336053" cy="24617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dirty="0">
                <a:latin typeface="Berlin Sans FB" pitchFamily="34" charset="0"/>
              </a:rPr>
              <a:t>Incluyen de manera directa y comprometida al cliente o usuario en el equipo de trabajo. Es un ingrediente más en el camino al éxito en un proyecto de desarrollo de software.</a:t>
            </a:r>
          </a:p>
          <a:p>
            <a:pPr algn="just"/>
            <a:r>
              <a:rPr lang="es-CO" dirty="0" smtClean="0">
                <a:latin typeface="Berlin Sans FB" pitchFamily="34" charset="0"/>
              </a:rPr>
              <a:t>Se busca el beneficio común. </a:t>
            </a:r>
            <a:endParaRPr lang="es-CO" dirty="0">
              <a:latin typeface="Berlin Sans FB" pitchFamily="34" charset="0"/>
            </a:endParaRPr>
          </a:p>
          <a:p>
            <a:pPr algn="just"/>
            <a:r>
              <a:rPr lang="es-CO" dirty="0" smtClean="0">
                <a:latin typeface="Berlin Sans FB" pitchFamily="34" charset="0"/>
              </a:rPr>
              <a:t>La participación del cliente debe ser constante desde el inicio hasta el final.</a:t>
            </a:r>
            <a:endParaRPr lang="es-ES" dirty="0">
              <a:latin typeface="Berlin Sans FB" pitchFamily="34" charset="0"/>
            </a:endParaRPr>
          </a:p>
        </p:txBody>
      </p:sp>
      <p:sp>
        <p:nvSpPr>
          <p:cNvPr id="7" name="6 Flecha derecha"/>
          <p:cNvSpPr/>
          <p:nvPr/>
        </p:nvSpPr>
        <p:spPr>
          <a:xfrm>
            <a:off x="2938669" y="4212095"/>
            <a:ext cx="1357515" cy="550215"/>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VALOR No 3</a:t>
            </a:r>
            <a:endParaRPr lang="es-CO" sz="3200" dirty="0">
              <a:latin typeface="Berlin Sans FB" pitchFamily="34" charset="0"/>
            </a:endParaRP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749775"/>
            <a:ext cx="2362281" cy="1474853"/>
          </a:xfrm>
          <a:prstGeom prst="ellipse">
            <a:avLst/>
          </a:prstGeom>
          <a:ln>
            <a:noFill/>
          </a:ln>
          <a:effectLst>
            <a:softEdge rad="112500"/>
          </a:effectLst>
        </p:spPr>
      </p:pic>
    </p:spTree>
    <p:extLst>
      <p:ext uri="{BB962C8B-B14F-4D97-AF65-F5344CB8AC3E}">
        <p14:creationId xmlns:p14="http://schemas.microsoft.com/office/powerpoint/2010/main" val="2051396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971600" y="1412775"/>
            <a:ext cx="7632848" cy="80819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es-ES" b="1" dirty="0"/>
              <a:t>La respuesta al cambio por encima del </a:t>
            </a:r>
            <a:r>
              <a:rPr lang="es-ES" b="1" dirty="0" smtClean="0"/>
              <a:t>seguimiento de </a:t>
            </a:r>
            <a:r>
              <a:rPr lang="es-ES" b="1" dirty="0"/>
              <a:t>un plan:</a:t>
            </a:r>
            <a:endParaRPr lang="es-CO" dirty="0">
              <a:latin typeface="Berlin Sans FB" pitchFamily="34" charset="0"/>
            </a:endParaRPr>
          </a:p>
        </p:txBody>
      </p:sp>
      <p:sp>
        <p:nvSpPr>
          <p:cNvPr id="5" name="4 Rectángulo redondeado"/>
          <p:cNvSpPr/>
          <p:nvPr/>
        </p:nvSpPr>
        <p:spPr>
          <a:xfrm rot="10800000" flipH="1" flipV="1">
            <a:off x="4427984" y="3122873"/>
            <a:ext cx="4336053" cy="24617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sz="1600" dirty="0">
                <a:latin typeface="Berlin Sans FB" pitchFamily="34" charset="0"/>
              </a:rPr>
              <a:t>La planificación no debe ser estricta, puesto que hay </a:t>
            </a:r>
            <a:r>
              <a:rPr lang="es-ES" sz="1600" dirty="0" smtClean="0">
                <a:latin typeface="Berlin Sans FB" pitchFamily="34" charset="0"/>
              </a:rPr>
              <a:t>muchas variables </a:t>
            </a:r>
            <a:r>
              <a:rPr lang="es-ES" sz="1600" dirty="0">
                <a:latin typeface="Berlin Sans FB" pitchFamily="34" charset="0"/>
              </a:rPr>
              <a:t>en juego, debe ser flexible para poder </a:t>
            </a:r>
            <a:r>
              <a:rPr lang="es-ES" sz="1600" dirty="0" smtClean="0">
                <a:latin typeface="Berlin Sans FB" pitchFamily="34" charset="0"/>
              </a:rPr>
              <a:t>adaptarse a </a:t>
            </a:r>
            <a:r>
              <a:rPr lang="es-ES" sz="1600" dirty="0">
                <a:latin typeface="Berlin Sans FB" pitchFamily="34" charset="0"/>
              </a:rPr>
              <a:t>los cambios que puedan surgir. Una buena estrategia </a:t>
            </a:r>
            <a:r>
              <a:rPr lang="es-ES" sz="1600" dirty="0" smtClean="0">
                <a:latin typeface="Berlin Sans FB" pitchFamily="34" charset="0"/>
              </a:rPr>
              <a:t>es hacer </a:t>
            </a:r>
            <a:r>
              <a:rPr lang="es-ES" sz="1600" dirty="0">
                <a:latin typeface="Berlin Sans FB" pitchFamily="34" charset="0"/>
              </a:rPr>
              <a:t>planificaciones detalladas para unas pocas </a:t>
            </a:r>
            <a:r>
              <a:rPr lang="es-ES" sz="1600" dirty="0" smtClean="0">
                <a:latin typeface="Berlin Sans FB" pitchFamily="34" charset="0"/>
              </a:rPr>
              <a:t>semanas y </a:t>
            </a:r>
            <a:r>
              <a:rPr lang="es-ES" sz="1600" dirty="0">
                <a:latin typeface="Berlin Sans FB" pitchFamily="34" charset="0"/>
              </a:rPr>
              <a:t>planificaciones mucho más abiertas para los </a:t>
            </a:r>
            <a:r>
              <a:rPr lang="es-ES" sz="1600" dirty="0" smtClean="0">
                <a:latin typeface="Berlin Sans FB" pitchFamily="34" charset="0"/>
              </a:rPr>
              <a:t>siguientes meses</a:t>
            </a:r>
            <a:r>
              <a:rPr lang="es-ES" sz="1600" dirty="0">
                <a:latin typeface="Berlin Sans FB" pitchFamily="34" charset="0"/>
              </a:rPr>
              <a:t>.</a:t>
            </a:r>
          </a:p>
        </p:txBody>
      </p:sp>
      <p:sp>
        <p:nvSpPr>
          <p:cNvPr id="7" name="6 Flecha derecha"/>
          <p:cNvSpPr/>
          <p:nvPr/>
        </p:nvSpPr>
        <p:spPr>
          <a:xfrm>
            <a:off x="2938669" y="4212095"/>
            <a:ext cx="1357515" cy="550215"/>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VALOR No 4</a:t>
            </a:r>
            <a:endParaRPr lang="es-CO" sz="3200" dirty="0">
              <a:latin typeface="Berlin Sans FB" pitchFamily="34" charset="0"/>
            </a:endParaRP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749775"/>
            <a:ext cx="2362281" cy="1474853"/>
          </a:xfrm>
          <a:prstGeom prst="ellipse">
            <a:avLst/>
          </a:prstGeom>
          <a:ln>
            <a:noFill/>
          </a:ln>
          <a:effectLst>
            <a:softEdge rad="112500"/>
          </a:effectLst>
        </p:spPr>
      </p:pic>
    </p:spTree>
    <p:extLst>
      <p:ext uri="{BB962C8B-B14F-4D97-AF65-F5344CB8AC3E}">
        <p14:creationId xmlns:p14="http://schemas.microsoft.com/office/powerpoint/2010/main" val="32333532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1187624" y="908720"/>
            <a:ext cx="7740352" cy="743033"/>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Métodos Ágiles Vs Métodos Tradicionales</a:t>
            </a:r>
            <a:endParaRPr lang="es-CO" sz="3200" dirty="0">
              <a:latin typeface="Berlin Sans FB"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988840"/>
            <a:ext cx="4392488" cy="3535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2508" y="2010101"/>
            <a:ext cx="3851920" cy="3513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80063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1187624" y="908720"/>
            <a:ext cx="7740352" cy="743033"/>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Métodos Ágiles Vs Métodos Tradicionales</a:t>
            </a:r>
            <a:endParaRPr lang="es-CO" sz="3200" dirty="0">
              <a:latin typeface="Berlin Sans FB"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1844824"/>
            <a:ext cx="8067675" cy="3903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3485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1187624" y="908720"/>
            <a:ext cx="7740352" cy="743033"/>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Métodos Ágiles Vs Métodos Tradicionales</a:t>
            </a:r>
            <a:endParaRPr lang="es-CO" sz="3200" dirty="0">
              <a:latin typeface="Berlin Sans FB"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844823"/>
            <a:ext cx="6972300" cy="3836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630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Métodos Ágiles</a:t>
            </a:r>
            <a:endParaRPr lang="es-CO" sz="3200" dirty="0">
              <a:latin typeface="Berlin Sans FB" pitchFamily="34" charset="0"/>
            </a:endParaRPr>
          </a:p>
        </p:txBody>
      </p:sp>
      <p:sp>
        <p:nvSpPr>
          <p:cNvPr id="3" name="2 Rectángulo"/>
          <p:cNvSpPr/>
          <p:nvPr/>
        </p:nvSpPr>
        <p:spPr>
          <a:xfrm>
            <a:off x="755576" y="1628800"/>
            <a:ext cx="7704856" cy="3785652"/>
          </a:xfrm>
          <a:prstGeom prst="rect">
            <a:avLst/>
          </a:prstGeom>
        </p:spPr>
        <p:txBody>
          <a:bodyPr wrap="square">
            <a:spAutoFit/>
          </a:bodyPr>
          <a:lstStyle/>
          <a:p>
            <a:r>
              <a:rPr lang="es-CO" sz="2400" b="1" dirty="0" err="1"/>
              <a:t>Crystal</a:t>
            </a:r>
            <a:r>
              <a:rPr lang="es-CO" sz="2400" dirty="0"/>
              <a:t> (</a:t>
            </a:r>
            <a:r>
              <a:rPr lang="es-CO" sz="2400" dirty="0" err="1"/>
              <a:t>Alistair</a:t>
            </a:r>
            <a:r>
              <a:rPr lang="es-CO" sz="2400" dirty="0"/>
              <a:t> </a:t>
            </a:r>
            <a:r>
              <a:rPr lang="es-CO" sz="2400" dirty="0" err="1"/>
              <a:t>Cockburn</a:t>
            </a:r>
            <a:r>
              <a:rPr lang="es-CO" sz="2400" dirty="0" smtClean="0"/>
              <a:t>) – 1992</a:t>
            </a:r>
          </a:p>
          <a:p>
            <a:r>
              <a:rPr lang="en-US" sz="2400" dirty="0"/>
              <a:t>Dynamic System Development Method -  </a:t>
            </a:r>
            <a:r>
              <a:rPr lang="en-US" sz="2400" b="1" dirty="0"/>
              <a:t>DSDM</a:t>
            </a:r>
            <a:r>
              <a:rPr lang="en-US" sz="2400" dirty="0"/>
              <a:t>( Dane </a:t>
            </a:r>
            <a:r>
              <a:rPr lang="en-US" sz="2400" dirty="0" smtClean="0"/>
              <a:t>Faulkner) 1994</a:t>
            </a:r>
            <a:endParaRPr lang="es-CO" sz="2400" dirty="0"/>
          </a:p>
          <a:p>
            <a:r>
              <a:rPr lang="es-CO" sz="2400" b="1" dirty="0" err="1" smtClean="0"/>
              <a:t>Scrum</a:t>
            </a:r>
            <a:r>
              <a:rPr lang="es-CO" sz="2400" dirty="0" smtClean="0"/>
              <a:t> </a:t>
            </a:r>
            <a:r>
              <a:rPr lang="es-CO" sz="2400" dirty="0"/>
              <a:t>(Ken </a:t>
            </a:r>
            <a:r>
              <a:rPr lang="es-CO" sz="2400" dirty="0" err="1"/>
              <a:t>Schwaber</a:t>
            </a:r>
            <a:r>
              <a:rPr lang="es-CO" sz="2400" dirty="0" smtClean="0"/>
              <a:t>) – 1995</a:t>
            </a:r>
          </a:p>
          <a:p>
            <a:r>
              <a:rPr lang="en-US" sz="2400" dirty="0"/>
              <a:t>Feature Driven Development </a:t>
            </a:r>
            <a:r>
              <a:rPr lang="en-US" sz="2400" b="1" dirty="0"/>
              <a:t>FDD</a:t>
            </a:r>
            <a:r>
              <a:rPr lang="en-US" sz="2400" dirty="0"/>
              <a:t> (Jess DeLuca) </a:t>
            </a:r>
            <a:r>
              <a:rPr lang="en-US" sz="2400" dirty="0" smtClean="0"/>
              <a:t>- 1997</a:t>
            </a:r>
            <a:endParaRPr lang="en-US" sz="2400" dirty="0"/>
          </a:p>
          <a:p>
            <a:r>
              <a:rPr lang="es-CO" sz="2400" dirty="0" err="1" smtClean="0"/>
              <a:t>eXtreme</a:t>
            </a:r>
            <a:r>
              <a:rPr lang="es-CO" sz="2400" dirty="0" smtClean="0"/>
              <a:t> </a:t>
            </a:r>
            <a:r>
              <a:rPr lang="es-CO" sz="2400" dirty="0" err="1"/>
              <a:t>Programing</a:t>
            </a:r>
            <a:r>
              <a:rPr lang="es-CO" sz="2400" dirty="0"/>
              <a:t> </a:t>
            </a:r>
            <a:r>
              <a:rPr lang="es-CO" sz="2400" dirty="0" smtClean="0"/>
              <a:t>- </a:t>
            </a:r>
            <a:r>
              <a:rPr lang="es-CO" sz="2400" b="1" dirty="0" smtClean="0"/>
              <a:t>XP</a:t>
            </a:r>
            <a:r>
              <a:rPr lang="es-CO" sz="2400" dirty="0" smtClean="0"/>
              <a:t> </a:t>
            </a:r>
            <a:r>
              <a:rPr lang="es-CO" sz="2400" dirty="0"/>
              <a:t>(Kent Beck</a:t>
            </a:r>
            <a:r>
              <a:rPr lang="es-CO" sz="2400" dirty="0" smtClean="0"/>
              <a:t>) – 1999</a:t>
            </a:r>
          </a:p>
          <a:p>
            <a:r>
              <a:rPr lang="en-US" sz="2400" dirty="0"/>
              <a:t>Adaptive Software Development - </a:t>
            </a:r>
            <a:r>
              <a:rPr lang="en-US" sz="2400" b="1" dirty="0"/>
              <a:t>ASD</a:t>
            </a:r>
            <a:r>
              <a:rPr lang="en-US" sz="2400" dirty="0"/>
              <a:t> (Jim </a:t>
            </a:r>
            <a:r>
              <a:rPr lang="en-US" sz="2400" dirty="0" err="1"/>
              <a:t>Highsmith</a:t>
            </a:r>
            <a:r>
              <a:rPr lang="en-US" sz="2400" dirty="0" smtClean="0"/>
              <a:t>) 2000</a:t>
            </a:r>
            <a:endParaRPr lang="en-US" sz="2400" dirty="0"/>
          </a:p>
          <a:p>
            <a:r>
              <a:rPr lang="en-US" sz="2400" dirty="0" smtClean="0"/>
              <a:t>Lean </a:t>
            </a:r>
            <a:r>
              <a:rPr lang="en-US" sz="2400" dirty="0"/>
              <a:t>Software Development (Mary </a:t>
            </a:r>
            <a:r>
              <a:rPr lang="en-US" sz="2400" dirty="0" err="1"/>
              <a:t>Poppendieck</a:t>
            </a:r>
            <a:r>
              <a:rPr lang="en-US" sz="2400" dirty="0" smtClean="0"/>
              <a:t>) – 2003</a:t>
            </a:r>
          </a:p>
          <a:p>
            <a:r>
              <a:rPr lang="en-US" sz="2400" b="1" dirty="0" smtClean="0"/>
              <a:t>KANBAN</a:t>
            </a:r>
            <a:r>
              <a:rPr lang="en-US" sz="2400" dirty="0" smtClean="0"/>
              <a:t> aplicado al desarrollo software - 2007</a:t>
            </a:r>
            <a:endParaRPr lang="en-US" sz="2400" dirty="0"/>
          </a:p>
          <a:p>
            <a:r>
              <a:rPr lang="en-US" sz="2400" b="1" dirty="0" err="1" smtClean="0"/>
              <a:t>ScrumBan</a:t>
            </a:r>
            <a:endParaRPr lang="en-US" sz="2400" b="1" dirty="0"/>
          </a:p>
        </p:txBody>
      </p:sp>
    </p:spTree>
    <p:extLst>
      <p:ext uri="{BB962C8B-B14F-4D97-AF65-F5344CB8AC3E}">
        <p14:creationId xmlns:p14="http://schemas.microsoft.com/office/powerpoint/2010/main" val="1158326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Métodos Ágiles</a:t>
            </a:r>
            <a:endParaRPr lang="es-CO" sz="3200" dirty="0">
              <a:latin typeface="Berlin Sans FB"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 y="1268760"/>
            <a:ext cx="7867650" cy="452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8346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Métodos Ágiles</a:t>
            </a:r>
            <a:endParaRPr lang="es-CO" sz="3200" dirty="0">
              <a:latin typeface="Berlin Sans FB" pitchFamily="34" charset="0"/>
            </a:endParaRPr>
          </a:p>
        </p:txBody>
      </p:sp>
      <p:sp>
        <p:nvSpPr>
          <p:cNvPr id="2" name="1 CuadroTexto"/>
          <p:cNvSpPr txBox="1"/>
          <p:nvPr/>
        </p:nvSpPr>
        <p:spPr>
          <a:xfrm>
            <a:off x="827584" y="1988840"/>
            <a:ext cx="5457328" cy="1600438"/>
          </a:xfrm>
          <a:prstGeom prst="rect">
            <a:avLst/>
          </a:prstGeom>
          <a:noFill/>
        </p:spPr>
        <p:txBody>
          <a:bodyPr wrap="none" rtlCol="0">
            <a:spAutoFit/>
          </a:bodyPr>
          <a:lstStyle/>
          <a:p>
            <a:r>
              <a:rPr lang="es-CO" sz="3200" b="1" dirty="0" smtClean="0"/>
              <a:t>Ejercicio</a:t>
            </a:r>
          </a:p>
          <a:p>
            <a:endParaRPr lang="es-CO" dirty="0"/>
          </a:p>
          <a:p>
            <a:r>
              <a:rPr lang="es-CO" sz="2400" dirty="0" smtClean="0"/>
              <a:t>Comparativa entre las metodologías agiles</a:t>
            </a:r>
          </a:p>
          <a:p>
            <a:r>
              <a:rPr lang="es-CO" sz="2400" dirty="0" smtClean="0"/>
              <a:t>Grupo de dos, 20 minutos</a:t>
            </a:r>
            <a:endParaRPr lang="es-CO" sz="2400" dirty="0"/>
          </a:p>
        </p:txBody>
      </p:sp>
    </p:spTree>
    <p:extLst>
      <p:ext uri="{BB962C8B-B14F-4D97-AF65-F5344CB8AC3E}">
        <p14:creationId xmlns:p14="http://schemas.microsoft.com/office/powerpoint/2010/main" val="1697994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Métodos Ágiles - Ventajas</a:t>
            </a:r>
            <a:endParaRPr lang="es-CO" sz="3200" dirty="0">
              <a:latin typeface="Berlin Sans FB"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259123"/>
            <a:ext cx="4689459" cy="3043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8815" y="2348880"/>
            <a:ext cx="4215185" cy="334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9" y="4510258"/>
            <a:ext cx="3096344" cy="1685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3265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467544" y="476672"/>
            <a:ext cx="8229600" cy="634082"/>
          </a:xfrm>
        </p:spPr>
        <p:txBody>
          <a:bodyPr>
            <a:normAutofit fontScale="90000"/>
          </a:bodyPr>
          <a:lstStyle/>
          <a:p>
            <a:pPr algn="r"/>
            <a:r>
              <a:rPr lang="es-CO" sz="3600" dirty="0">
                <a:latin typeface="Berlin Sans FB" pitchFamily="34" charset="0"/>
              </a:rPr>
              <a:t>Métodos </a:t>
            </a:r>
            <a:r>
              <a:rPr lang="es-CO" sz="3600" dirty="0" smtClean="0">
                <a:latin typeface="Berlin Sans FB" pitchFamily="34" charset="0"/>
              </a:rPr>
              <a:t>Ágiles - Ventajas</a:t>
            </a:r>
            <a:endParaRPr lang="es-CO" sz="3600" dirty="0"/>
          </a:p>
        </p:txBody>
      </p:sp>
      <p:sp>
        <p:nvSpPr>
          <p:cNvPr id="6" name="5 Marcador de contenido"/>
          <p:cNvSpPr>
            <a:spLocks noGrp="1"/>
          </p:cNvSpPr>
          <p:nvPr>
            <p:ph sz="half" idx="1"/>
          </p:nvPr>
        </p:nvSpPr>
        <p:spPr>
          <a:xfrm>
            <a:off x="457200" y="1340768"/>
            <a:ext cx="4038600" cy="4785395"/>
          </a:xfrm>
        </p:spPr>
        <p:txBody>
          <a:bodyPr>
            <a:normAutofit fontScale="77500" lnSpcReduction="20000"/>
          </a:bodyPr>
          <a:lstStyle/>
          <a:p>
            <a:r>
              <a:rPr lang="es-CO" b="1" dirty="0"/>
              <a:t>Rápida respuesta a cambios </a:t>
            </a:r>
            <a:r>
              <a:rPr lang="es-CO" dirty="0" smtClean="0"/>
              <a:t>en los </a:t>
            </a:r>
            <a:r>
              <a:rPr lang="es-CO" dirty="0"/>
              <a:t>requisitos a lo largo </a:t>
            </a:r>
            <a:r>
              <a:rPr lang="es-CO" dirty="0" smtClean="0"/>
              <a:t>del desarrollo</a:t>
            </a:r>
            <a:endParaRPr lang="es-CO" dirty="0"/>
          </a:p>
          <a:p>
            <a:r>
              <a:rPr lang="es-CO" b="1" dirty="0" smtClean="0"/>
              <a:t>Entrega </a:t>
            </a:r>
            <a:r>
              <a:rPr lang="es-CO" b="1" dirty="0"/>
              <a:t>continua </a:t>
            </a:r>
            <a:r>
              <a:rPr lang="es-CO" dirty="0"/>
              <a:t>y en </a:t>
            </a:r>
            <a:r>
              <a:rPr lang="es-CO" b="1" dirty="0" smtClean="0"/>
              <a:t>plazos cortos</a:t>
            </a:r>
            <a:r>
              <a:rPr lang="es-CO" dirty="0" smtClean="0"/>
              <a:t> </a:t>
            </a:r>
            <a:r>
              <a:rPr lang="es-CO" dirty="0"/>
              <a:t>de </a:t>
            </a:r>
            <a:r>
              <a:rPr lang="es-CO" b="1" dirty="0"/>
              <a:t>software funcional</a:t>
            </a:r>
          </a:p>
          <a:p>
            <a:r>
              <a:rPr lang="es-CO" b="1" dirty="0" smtClean="0"/>
              <a:t>Trabajo </a:t>
            </a:r>
            <a:r>
              <a:rPr lang="es-CO" b="1" dirty="0"/>
              <a:t>conjunto </a:t>
            </a:r>
            <a:r>
              <a:rPr lang="es-CO" dirty="0"/>
              <a:t>entre </a:t>
            </a:r>
            <a:r>
              <a:rPr lang="es-CO" dirty="0" smtClean="0"/>
              <a:t>el </a:t>
            </a:r>
            <a:r>
              <a:rPr lang="es-CO" b="1" dirty="0" smtClean="0"/>
              <a:t>cliente</a:t>
            </a:r>
            <a:r>
              <a:rPr lang="es-CO" dirty="0"/>
              <a:t> </a:t>
            </a:r>
            <a:r>
              <a:rPr lang="es-CO" dirty="0" smtClean="0"/>
              <a:t>y </a:t>
            </a:r>
            <a:r>
              <a:rPr lang="es-CO" dirty="0"/>
              <a:t>el </a:t>
            </a:r>
            <a:r>
              <a:rPr lang="es-CO" b="1" dirty="0"/>
              <a:t>equipo de desarrollo</a:t>
            </a:r>
          </a:p>
          <a:p>
            <a:r>
              <a:rPr lang="es-CO" dirty="0" smtClean="0"/>
              <a:t>Minimiza </a:t>
            </a:r>
            <a:r>
              <a:rPr lang="es-CO" dirty="0"/>
              <a:t>los </a:t>
            </a:r>
            <a:r>
              <a:rPr lang="es-CO" b="1" dirty="0" smtClean="0"/>
              <a:t>costos </a:t>
            </a:r>
            <a:r>
              <a:rPr lang="es-CO" dirty="0" smtClean="0"/>
              <a:t>frente </a:t>
            </a:r>
            <a:r>
              <a:rPr lang="es-CO" dirty="0"/>
              <a:t>a </a:t>
            </a:r>
            <a:r>
              <a:rPr lang="es-CO" b="1" dirty="0"/>
              <a:t>cambios</a:t>
            </a:r>
          </a:p>
          <a:p>
            <a:r>
              <a:rPr lang="es-CO" dirty="0" smtClean="0"/>
              <a:t>Importancia </a:t>
            </a:r>
            <a:r>
              <a:rPr lang="es-CO" dirty="0"/>
              <a:t>de la </a:t>
            </a:r>
            <a:r>
              <a:rPr lang="es-CO" b="1" dirty="0"/>
              <a:t>simplicidad,</a:t>
            </a:r>
            <a:r>
              <a:rPr lang="es-CO" dirty="0"/>
              <a:t> </a:t>
            </a:r>
            <a:r>
              <a:rPr lang="es-CO" dirty="0" smtClean="0"/>
              <a:t>al eliminar </a:t>
            </a:r>
            <a:r>
              <a:rPr lang="es-CO" dirty="0"/>
              <a:t>el trabajo innecesario</a:t>
            </a:r>
          </a:p>
          <a:p>
            <a:r>
              <a:rPr lang="es-CO" dirty="0" smtClean="0"/>
              <a:t>Atención </a:t>
            </a:r>
            <a:r>
              <a:rPr lang="es-CO" dirty="0"/>
              <a:t>continua a la </a:t>
            </a:r>
            <a:r>
              <a:rPr lang="es-CO" b="1" dirty="0" smtClean="0"/>
              <a:t>excelencia técnica </a:t>
            </a:r>
            <a:r>
              <a:rPr lang="es-CO" dirty="0"/>
              <a:t>y al </a:t>
            </a:r>
            <a:r>
              <a:rPr lang="es-CO" b="1" dirty="0"/>
              <a:t>buen diseño</a:t>
            </a:r>
          </a:p>
        </p:txBody>
      </p:sp>
      <p:sp>
        <p:nvSpPr>
          <p:cNvPr id="7" name="6 Marcador de contenido"/>
          <p:cNvSpPr>
            <a:spLocks noGrp="1"/>
          </p:cNvSpPr>
          <p:nvPr>
            <p:ph sz="half" idx="2"/>
          </p:nvPr>
        </p:nvSpPr>
        <p:spPr>
          <a:xfrm>
            <a:off x="4716016" y="1484784"/>
            <a:ext cx="4038600" cy="4608512"/>
          </a:xfrm>
        </p:spPr>
        <p:txBody>
          <a:bodyPr>
            <a:normAutofit fontScale="77500" lnSpcReduction="20000"/>
          </a:bodyPr>
          <a:lstStyle/>
          <a:p>
            <a:r>
              <a:rPr lang="es-CO" dirty="0"/>
              <a:t>Evita malentendidos </a:t>
            </a:r>
            <a:r>
              <a:rPr lang="es-CO" dirty="0" smtClean="0"/>
              <a:t>de </a:t>
            </a:r>
            <a:r>
              <a:rPr lang="es-CO" b="1" dirty="0" smtClean="0"/>
              <a:t>requerimientos</a:t>
            </a:r>
            <a:r>
              <a:rPr lang="es-CO" dirty="0" smtClean="0"/>
              <a:t> </a:t>
            </a:r>
            <a:r>
              <a:rPr lang="es-CO" dirty="0"/>
              <a:t>entre el </a:t>
            </a:r>
            <a:r>
              <a:rPr lang="es-CO" b="1" dirty="0"/>
              <a:t>cliente</a:t>
            </a:r>
            <a:r>
              <a:rPr lang="es-CO" dirty="0"/>
              <a:t> </a:t>
            </a:r>
            <a:r>
              <a:rPr lang="es-CO" dirty="0" smtClean="0"/>
              <a:t>y el </a:t>
            </a:r>
            <a:r>
              <a:rPr lang="es-CO" b="1" dirty="0"/>
              <a:t>equipo</a:t>
            </a:r>
          </a:p>
          <a:p>
            <a:r>
              <a:rPr lang="es-CO" dirty="0" smtClean="0"/>
              <a:t>El </a:t>
            </a:r>
            <a:r>
              <a:rPr lang="es-CO" dirty="0"/>
              <a:t>equipo de desarrollo </a:t>
            </a:r>
            <a:r>
              <a:rPr lang="es-CO" dirty="0" smtClean="0"/>
              <a:t>no malgasta </a:t>
            </a:r>
            <a:r>
              <a:rPr lang="es-CO" dirty="0"/>
              <a:t>el </a:t>
            </a:r>
            <a:r>
              <a:rPr lang="es-CO" b="1" dirty="0"/>
              <a:t>tiempo y </a:t>
            </a:r>
            <a:r>
              <a:rPr lang="es-CO" b="1" dirty="0" smtClean="0"/>
              <a:t>dinero </a:t>
            </a:r>
            <a:r>
              <a:rPr lang="es-CO" dirty="0" smtClean="0"/>
              <a:t>del </a:t>
            </a:r>
            <a:r>
              <a:rPr lang="es-CO" dirty="0"/>
              <a:t>cliente </a:t>
            </a:r>
            <a:r>
              <a:rPr lang="es-CO" dirty="0" smtClean="0"/>
              <a:t>desarrollando soluciones innecesariamente generales </a:t>
            </a:r>
            <a:r>
              <a:rPr lang="es-CO" dirty="0"/>
              <a:t>y complejas que </a:t>
            </a:r>
            <a:r>
              <a:rPr lang="es-CO" dirty="0" smtClean="0"/>
              <a:t>en realidad </a:t>
            </a:r>
            <a:r>
              <a:rPr lang="es-CO" dirty="0"/>
              <a:t>no son un requisito </a:t>
            </a:r>
            <a:r>
              <a:rPr lang="es-CO" dirty="0" smtClean="0"/>
              <a:t>del cliente</a:t>
            </a:r>
            <a:endParaRPr lang="es-CO" dirty="0"/>
          </a:p>
          <a:p>
            <a:r>
              <a:rPr lang="es-CO" b="1" dirty="0" smtClean="0"/>
              <a:t>Cada </a:t>
            </a:r>
            <a:r>
              <a:rPr lang="es-CO" b="1" dirty="0"/>
              <a:t>componente </a:t>
            </a:r>
            <a:r>
              <a:rPr lang="es-CO" b="1" dirty="0" smtClean="0"/>
              <a:t>del producto </a:t>
            </a:r>
            <a:r>
              <a:rPr lang="es-CO" b="1" dirty="0"/>
              <a:t>final ha </a:t>
            </a:r>
            <a:r>
              <a:rPr lang="es-CO" b="1" dirty="0" smtClean="0"/>
              <a:t>sido probado </a:t>
            </a:r>
            <a:r>
              <a:rPr lang="es-CO" b="1" dirty="0"/>
              <a:t>y satisface </a:t>
            </a:r>
            <a:r>
              <a:rPr lang="es-CO" b="1" dirty="0" smtClean="0"/>
              <a:t>los requerimientos</a:t>
            </a:r>
            <a:endParaRPr lang="es-CO" dirty="0"/>
          </a:p>
        </p:txBody>
      </p:sp>
    </p:spTree>
    <p:extLst>
      <p:ext uri="{BB962C8B-B14F-4D97-AF65-F5344CB8AC3E}">
        <p14:creationId xmlns:p14="http://schemas.microsoft.com/office/powerpoint/2010/main" val="6066291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Metodologías Ágiles</a:t>
            </a:r>
            <a:endParaRPr lang="es-CO" sz="3200" dirty="0">
              <a:latin typeface="Berlin Sans FB" pitchFamily="34" charset="0"/>
            </a:endParaRPr>
          </a:p>
        </p:txBody>
      </p:sp>
      <p:graphicFrame>
        <p:nvGraphicFramePr>
          <p:cNvPr id="7" name="6 Diagrama"/>
          <p:cNvGraphicFramePr/>
          <p:nvPr>
            <p:extLst/>
          </p:nvPr>
        </p:nvGraphicFramePr>
        <p:xfrm>
          <a:off x="395536" y="1628800"/>
          <a:ext cx="8332904" cy="4417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107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467544" y="476672"/>
            <a:ext cx="8229600" cy="634082"/>
          </a:xfrm>
        </p:spPr>
        <p:txBody>
          <a:bodyPr>
            <a:normAutofit fontScale="90000"/>
          </a:bodyPr>
          <a:lstStyle/>
          <a:p>
            <a:pPr algn="r"/>
            <a:r>
              <a:rPr lang="es-CO" sz="3600" dirty="0">
                <a:latin typeface="Berlin Sans FB" pitchFamily="34" charset="0"/>
              </a:rPr>
              <a:t>Métodos </a:t>
            </a:r>
            <a:r>
              <a:rPr lang="es-CO" sz="3600" dirty="0" smtClean="0">
                <a:latin typeface="Berlin Sans FB" pitchFamily="34" charset="0"/>
              </a:rPr>
              <a:t>Ágiles - Inconvenientes</a:t>
            </a:r>
            <a:endParaRPr lang="es-CO" sz="3600" dirty="0"/>
          </a:p>
        </p:txBody>
      </p:sp>
      <p:sp>
        <p:nvSpPr>
          <p:cNvPr id="6" name="5 Marcador de contenido"/>
          <p:cNvSpPr>
            <a:spLocks noGrp="1"/>
          </p:cNvSpPr>
          <p:nvPr>
            <p:ph sz="half" idx="1"/>
          </p:nvPr>
        </p:nvSpPr>
        <p:spPr>
          <a:xfrm>
            <a:off x="457200" y="1340768"/>
            <a:ext cx="4038600" cy="4785395"/>
          </a:xfrm>
        </p:spPr>
        <p:txBody>
          <a:bodyPr>
            <a:normAutofit fontScale="77500" lnSpcReduction="20000"/>
          </a:bodyPr>
          <a:lstStyle/>
          <a:p>
            <a:r>
              <a:rPr lang="es-CO" dirty="0"/>
              <a:t>Falta de documentación </a:t>
            </a:r>
            <a:r>
              <a:rPr lang="es-CO" dirty="0" smtClean="0"/>
              <a:t>del diseño</a:t>
            </a:r>
            <a:r>
              <a:rPr lang="es-CO" dirty="0"/>
              <a:t>. El código NO </a:t>
            </a:r>
            <a:r>
              <a:rPr lang="es-CO" dirty="0" smtClean="0"/>
              <a:t>puede tomarse </a:t>
            </a:r>
            <a:r>
              <a:rPr lang="es-CO" dirty="0"/>
              <a:t>como </a:t>
            </a:r>
            <a:r>
              <a:rPr lang="es-CO" dirty="0" smtClean="0"/>
              <a:t>una documentación</a:t>
            </a:r>
            <a:endParaRPr lang="es-CO" dirty="0"/>
          </a:p>
          <a:p>
            <a:r>
              <a:rPr lang="es-CO" dirty="0" smtClean="0"/>
              <a:t>Problemas </a:t>
            </a:r>
            <a:r>
              <a:rPr lang="es-CO" dirty="0"/>
              <a:t>derivados de </a:t>
            </a:r>
            <a:r>
              <a:rPr lang="es-CO" dirty="0" smtClean="0"/>
              <a:t>la comunicación </a:t>
            </a:r>
            <a:r>
              <a:rPr lang="es-CO" dirty="0"/>
              <a:t>oral</a:t>
            </a:r>
          </a:p>
          <a:p>
            <a:r>
              <a:rPr lang="es-CO" dirty="0" smtClean="0"/>
              <a:t>Falta </a:t>
            </a:r>
            <a:r>
              <a:rPr lang="es-CO" dirty="0"/>
              <a:t>de calidad vs </a:t>
            </a:r>
            <a:r>
              <a:rPr lang="es-CO" dirty="0" smtClean="0"/>
              <a:t>velocidad entregas</a:t>
            </a:r>
            <a:endParaRPr lang="es-CO" dirty="0"/>
          </a:p>
          <a:p>
            <a:r>
              <a:rPr lang="es-CO" dirty="0" smtClean="0"/>
              <a:t>Fuerte </a:t>
            </a:r>
            <a:r>
              <a:rPr lang="es-CO" dirty="0"/>
              <a:t>dependencia de </a:t>
            </a:r>
            <a:r>
              <a:rPr lang="es-CO" dirty="0" smtClean="0"/>
              <a:t>las personas</a:t>
            </a:r>
            <a:endParaRPr lang="es-CO" dirty="0"/>
          </a:p>
          <a:p>
            <a:r>
              <a:rPr lang="es-CO" dirty="0" smtClean="0"/>
              <a:t>Algunos </a:t>
            </a:r>
            <a:r>
              <a:rPr lang="es-CO" dirty="0"/>
              <a:t>métodos ágiles son </a:t>
            </a:r>
            <a:r>
              <a:rPr lang="es-CO" dirty="0" smtClean="0"/>
              <a:t>muy rígidos</a:t>
            </a:r>
            <a:r>
              <a:rPr lang="es-CO" dirty="0"/>
              <a:t>: deben cumplirse </a:t>
            </a:r>
            <a:r>
              <a:rPr lang="es-CO" dirty="0" smtClean="0"/>
              <a:t>muchas reglas </a:t>
            </a:r>
            <a:r>
              <a:rPr lang="es-CO" dirty="0"/>
              <a:t>de una forma estricta </a:t>
            </a:r>
            <a:r>
              <a:rPr lang="es-CO" dirty="0" smtClean="0"/>
              <a:t>para garantizar </a:t>
            </a:r>
            <a:r>
              <a:rPr lang="es-CO" dirty="0"/>
              <a:t>el éxito del proyecto</a:t>
            </a:r>
            <a:endParaRPr lang="es-CO" b="1" dirty="0"/>
          </a:p>
        </p:txBody>
      </p:sp>
      <p:sp>
        <p:nvSpPr>
          <p:cNvPr id="7" name="6 Marcador de contenido"/>
          <p:cNvSpPr>
            <a:spLocks noGrp="1"/>
          </p:cNvSpPr>
          <p:nvPr>
            <p:ph sz="half" idx="2"/>
          </p:nvPr>
        </p:nvSpPr>
        <p:spPr>
          <a:xfrm>
            <a:off x="4716016" y="1484784"/>
            <a:ext cx="4038600" cy="4608512"/>
          </a:xfrm>
        </p:spPr>
        <p:txBody>
          <a:bodyPr>
            <a:normAutofit fontScale="77500" lnSpcReduction="20000"/>
          </a:bodyPr>
          <a:lstStyle/>
          <a:p>
            <a:r>
              <a:rPr lang="es-CO" dirty="0"/>
              <a:t>Falta de reusabilidad. La falta </a:t>
            </a:r>
            <a:r>
              <a:rPr lang="es-CO" dirty="0" smtClean="0"/>
              <a:t>de documentación </a:t>
            </a:r>
            <a:r>
              <a:rPr lang="es-CO" dirty="0"/>
              <a:t>hacen difícil </a:t>
            </a:r>
            <a:r>
              <a:rPr lang="es-CO" dirty="0" smtClean="0"/>
              <a:t>que pueda </a:t>
            </a:r>
            <a:r>
              <a:rPr lang="es-CO" dirty="0"/>
              <a:t>reutilizarse el código ágil</a:t>
            </a:r>
          </a:p>
          <a:p>
            <a:pPr algn="just"/>
            <a:r>
              <a:rPr lang="es-CO" dirty="0" smtClean="0"/>
              <a:t>Restricciones en cuanto </a:t>
            </a:r>
            <a:r>
              <a:rPr lang="es-CO" dirty="0"/>
              <a:t>a tamaño de </a:t>
            </a:r>
            <a:r>
              <a:rPr lang="es-CO" dirty="0" smtClean="0"/>
              <a:t>los proyectos </a:t>
            </a:r>
            <a:r>
              <a:rPr lang="es-CO" dirty="0"/>
              <a:t>abordables</a:t>
            </a:r>
          </a:p>
          <a:p>
            <a:r>
              <a:rPr lang="es-CO" dirty="0" smtClean="0"/>
              <a:t>Falta </a:t>
            </a:r>
            <a:r>
              <a:rPr lang="es-CO" dirty="0"/>
              <a:t>de procesos de revisión </a:t>
            </a:r>
            <a:r>
              <a:rPr lang="es-CO" dirty="0" smtClean="0"/>
              <a:t>del código</a:t>
            </a:r>
            <a:endParaRPr lang="es-CO" dirty="0"/>
          </a:p>
          <a:p>
            <a:r>
              <a:rPr lang="es-CO" dirty="0" smtClean="0"/>
              <a:t>Los </a:t>
            </a:r>
            <a:r>
              <a:rPr lang="es-CO" dirty="0"/>
              <a:t>modelos de datos suelen </a:t>
            </a:r>
            <a:r>
              <a:rPr lang="es-CO" dirty="0" smtClean="0"/>
              <a:t>ser “pesados</a:t>
            </a:r>
            <a:r>
              <a:rPr lang="es-CO" dirty="0"/>
              <a:t>” y no </a:t>
            </a:r>
            <a:r>
              <a:rPr lang="es-CO" dirty="0" smtClean="0"/>
              <a:t>pueden cambiarse </a:t>
            </a:r>
            <a:r>
              <a:rPr lang="es-CO" dirty="0"/>
              <a:t>así como así</a:t>
            </a:r>
          </a:p>
        </p:txBody>
      </p:sp>
    </p:spTree>
    <p:extLst>
      <p:ext uri="{BB962C8B-B14F-4D97-AF65-F5344CB8AC3E}">
        <p14:creationId xmlns:p14="http://schemas.microsoft.com/office/powerpoint/2010/main" val="1445409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Métodos Ágiles</a:t>
            </a:r>
            <a:endParaRPr lang="es-CO" sz="3200" dirty="0">
              <a:latin typeface="Berlin Sans FB" pitchFamily="34" charset="0"/>
            </a:endParaRP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817859"/>
            <a:ext cx="5769249" cy="3888432"/>
          </a:xfrm>
          <a:prstGeom prst="rect">
            <a:avLst/>
          </a:prstGeom>
        </p:spPr>
      </p:pic>
    </p:spTree>
    <p:extLst>
      <p:ext uri="{BB962C8B-B14F-4D97-AF65-F5344CB8AC3E}">
        <p14:creationId xmlns:p14="http://schemas.microsoft.com/office/powerpoint/2010/main" val="23777916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1187624" y="908720"/>
            <a:ext cx="7740352" cy="743033"/>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Métodos Ágiles Vs Metodologías Tradicionales</a:t>
            </a:r>
            <a:endParaRPr lang="es-CO" sz="3200" dirty="0">
              <a:latin typeface="Berlin Sans FB" pitchFamily="34"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893" t="17424" r="31669" b="29546"/>
          <a:stretch/>
        </p:blipFill>
        <p:spPr bwMode="auto">
          <a:xfrm>
            <a:off x="1619672" y="1916832"/>
            <a:ext cx="6728313" cy="441491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24181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491880"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Programación Extrema</a:t>
            </a:r>
            <a:endParaRPr lang="es-CO" sz="3200" dirty="0">
              <a:latin typeface="Berlin Sans FB" pitchFamily="34" charset="0"/>
            </a:endParaRPr>
          </a:p>
        </p:txBody>
      </p:sp>
      <p:sp>
        <p:nvSpPr>
          <p:cNvPr id="5" name="4 Rectángulo redondeado"/>
          <p:cNvSpPr/>
          <p:nvPr/>
        </p:nvSpPr>
        <p:spPr>
          <a:xfrm rot="10800000" flipH="1" flipV="1">
            <a:off x="395536" y="4910961"/>
            <a:ext cx="8424936" cy="161438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dirty="0" smtClean="0">
                <a:latin typeface="Berlin Sans FB" pitchFamily="34" charset="0"/>
              </a:rPr>
              <a:t>Es </a:t>
            </a:r>
            <a:r>
              <a:rPr lang="es-ES" dirty="0">
                <a:latin typeface="Berlin Sans FB" pitchFamily="34" charset="0"/>
              </a:rPr>
              <a:t>un enfoque de la ingeniería de software formulado por Kent Beck. Es una de las llamadas Metodologías ágiles de desarrollo de software más exitosas de los tiempos recientes, nace como nueva disciplina de desarrollo de </a:t>
            </a:r>
            <a:r>
              <a:rPr lang="es-ES" dirty="0" smtClean="0">
                <a:latin typeface="Berlin Sans FB" pitchFamily="34" charset="0"/>
              </a:rPr>
              <a:t> software.</a:t>
            </a:r>
          </a:p>
          <a:p>
            <a:pPr algn="just"/>
            <a:r>
              <a:rPr lang="es-CO" dirty="0" smtClean="0">
                <a:latin typeface="Berlin Sans FB" pitchFamily="34" charset="0"/>
              </a:rPr>
              <a:t>Se basa </a:t>
            </a:r>
            <a:r>
              <a:rPr lang="es-ES" dirty="0">
                <a:latin typeface="Berlin Sans FB" pitchFamily="34" charset="0"/>
              </a:rPr>
              <a:t>en la simplicidad, la comunicación y el reciclado continuo de </a:t>
            </a:r>
            <a:r>
              <a:rPr lang="es-ES" dirty="0" smtClean="0">
                <a:latin typeface="Berlin Sans FB" pitchFamily="34" charset="0"/>
              </a:rPr>
              <a:t>código.</a:t>
            </a:r>
          </a:p>
          <a:p>
            <a:pPr algn="just"/>
            <a:r>
              <a:rPr lang="es-ES" dirty="0" smtClean="0">
                <a:latin typeface="Berlin Sans FB" pitchFamily="34" charset="0"/>
              </a:rPr>
              <a:t>No se fijan fechas de entrega al cliente, se va entregando software funcional. </a:t>
            </a:r>
            <a:endParaRPr lang="es-ES" dirty="0">
              <a:latin typeface="Berlin Sans FB" pitchFamily="34" charset="0"/>
            </a:endParaRPr>
          </a:p>
        </p:txBody>
      </p:sp>
      <p:pic>
        <p:nvPicPr>
          <p:cNvPr id="2" name="Picture 2" descr="Resultado de imagen para programacion extrema fa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264758"/>
            <a:ext cx="4608512" cy="361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221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491880" y="476672"/>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Programación Extrema</a:t>
            </a:r>
            <a:endParaRPr lang="es-CO" sz="3200" dirty="0">
              <a:latin typeface="Berlin Sans FB" pitchFamily="34" charset="0"/>
            </a:endParaRPr>
          </a:p>
        </p:txBody>
      </p:sp>
      <p:sp>
        <p:nvSpPr>
          <p:cNvPr id="5" name="4 Rectángulo redondeado"/>
          <p:cNvSpPr/>
          <p:nvPr/>
        </p:nvSpPr>
        <p:spPr>
          <a:xfrm rot="10800000" flipH="1" flipV="1">
            <a:off x="251520" y="1412776"/>
            <a:ext cx="8640960" cy="46085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lgn="just">
              <a:buFont typeface="Arial" panose="020B0604020202020204" pitchFamily="34" charset="0"/>
              <a:buChar char="•"/>
            </a:pPr>
            <a:r>
              <a:rPr lang="es-CO" dirty="0" smtClean="0">
                <a:latin typeface="Berlin Sans FB" pitchFamily="34" charset="0"/>
              </a:rPr>
              <a:t>Desarrollar estándares de codificación , para comunicar claramente las  ideas a través del código.</a:t>
            </a:r>
          </a:p>
          <a:p>
            <a:pPr marL="285750" indent="-285750" algn="just">
              <a:buFont typeface="Arial" panose="020B0604020202020204" pitchFamily="34" charset="0"/>
              <a:buChar char="•"/>
            </a:pPr>
            <a:r>
              <a:rPr lang="es-CO" dirty="0" smtClean="0">
                <a:latin typeface="Berlin Sans FB" pitchFamily="34" charset="0"/>
              </a:rPr>
              <a:t>Reingeniería continua para optimizar.</a:t>
            </a:r>
          </a:p>
          <a:p>
            <a:pPr marL="285750" indent="-285750" algn="just">
              <a:buFont typeface="Arial" panose="020B0604020202020204" pitchFamily="34" charset="0"/>
              <a:buChar char="•"/>
            </a:pPr>
            <a:r>
              <a:rPr lang="es-CO" dirty="0" smtClean="0">
                <a:latin typeface="Berlin Sans FB" pitchFamily="34" charset="0"/>
              </a:rPr>
              <a:t>Simplicidad del código. </a:t>
            </a:r>
          </a:p>
          <a:p>
            <a:pPr marL="285750" indent="-285750" algn="just">
              <a:buFont typeface="Arial" panose="020B0604020202020204" pitchFamily="34" charset="0"/>
              <a:buChar char="•"/>
            </a:pPr>
            <a:r>
              <a:rPr lang="es-CO" dirty="0" smtClean="0">
                <a:latin typeface="Berlin Sans FB" pitchFamily="34" charset="0"/>
              </a:rPr>
              <a:t>Entregas regulares al cliente para satisfacer la inversión del mismo.</a:t>
            </a:r>
          </a:p>
          <a:p>
            <a:pPr marL="285750" indent="-285750" algn="just">
              <a:buFont typeface="Arial" panose="020B0604020202020204" pitchFamily="34" charset="0"/>
              <a:buChar char="•"/>
            </a:pPr>
            <a:r>
              <a:rPr lang="es-CO" dirty="0" smtClean="0">
                <a:latin typeface="Berlin Sans FB" pitchFamily="34" charset="0"/>
              </a:rPr>
              <a:t>Ritmo de trabajo sostenible.</a:t>
            </a:r>
          </a:p>
          <a:p>
            <a:endParaRPr lang="es-CO" dirty="0" smtClean="0"/>
          </a:p>
          <a:p>
            <a:pPr algn="just"/>
            <a:r>
              <a:rPr lang="es-CO" b="1" dirty="0" smtClean="0"/>
              <a:t>PASOS : </a:t>
            </a:r>
          </a:p>
          <a:p>
            <a:pPr marL="285750" indent="-285750" algn="just">
              <a:buFont typeface="Arial" panose="020B0604020202020204" pitchFamily="34" charset="0"/>
              <a:buChar char="•"/>
            </a:pPr>
            <a:r>
              <a:rPr lang="es-CO" dirty="0" smtClean="0">
                <a:latin typeface="Berlin Sans FB" pitchFamily="34" charset="0"/>
              </a:rPr>
              <a:t>El </a:t>
            </a:r>
            <a:r>
              <a:rPr lang="es-CO" dirty="0">
                <a:latin typeface="Berlin Sans FB" pitchFamily="34" charset="0"/>
              </a:rPr>
              <a:t>cliente define el valor de negocio a implementar.</a:t>
            </a:r>
          </a:p>
          <a:p>
            <a:pPr marL="285750" indent="-285750" algn="just">
              <a:buFont typeface="Arial" panose="020B0604020202020204" pitchFamily="34" charset="0"/>
              <a:buChar char="•"/>
            </a:pPr>
            <a:r>
              <a:rPr lang="es-CO" dirty="0">
                <a:latin typeface="Berlin Sans FB" pitchFamily="34" charset="0"/>
              </a:rPr>
              <a:t>El programador estima el esfuerzo necesario para su implementación.</a:t>
            </a:r>
          </a:p>
          <a:p>
            <a:pPr marL="285750" indent="-285750" algn="just">
              <a:buFont typeface="Arial" panose="020B0604020202020204" pitchFamily="34" charset="0"/>
              <a:buChar char="•"/>
            </a:pPr>
            <a:r>
              <a:rPr lang="es-CO" dirty="0">
                <a:latin typeface="Berlin Sans FB" pitchFamily="34" charset="0"/>
              </a:rPr>
              <a:t>El cliente selecciona qué construir, de acuerdo con sus prioridades y las restricciones de tiempo.</a:t>
            </a:r>
          </a:p>
          <a:p>
            <a:pPr marL="285750" indent="-285750" algn="just">
              <a:buFont typeface="Arial" panose="020B0604020202020204" pitchFamily="34" charset="0"/>
              <a:buChar char="•"/>
            </a:pPr>
            <a:r>
              <a:rPr lang="es-CO" dirty="0">
                <a:latin typeface="Berlin Sans FB" pitchFamily="34" charset="0"/>
              </a:rPr>
              <a:t>El programador construye ese valor de negocio.</a:t>
            </a:r>
          </a:p>
          <a:p>
            <a:pPr marL="285750" indent="-285750" algn="just">
              <a:buFont typeface="Arial" panose="020B0604020202020204" pitchFamily="34" charset="0"/>
              <a:buChar char="•"/>
            </a:pPr>
            <a:r>
              <a:rPr lang="es-CO" dirty="0">
                <a:latin typeface="Berlin Sans FB" pitchFamily="34" charset="0"/>
              </a:rPr>
              <a:t>Vuelve al paso 1.</a:t>
            </a:r>
          </a:p>
          <a:p>
            <a:pPr marL="285750" indent="-285750" algn="just">
              <a:buFont typeface="Arial" panose="020B0604020202020204" pitchFamily="34" charset="0"/>
              <a:buChar char="•"/>
            </a:pPr>
            <a:endParaRPr lang="es-CO" dirty="0" smtClean="0">
              <a:latin typeface="Berlin Sans FB" pitchFamily="34" charset="0"/>
            </a:endParaRPr>
          </a:p>
          <a:p>
            <a:pPr algn="just"/>
            <a:endParaRPr lang="es-ES" dirty="0">
              <a:latin typeface="Berlin Sans FB" pitchFamily="34" charset="0"/>
            </a:endParaRPr>
          </a:p>
        </p:txBody>
      </p:sp>
    </p:spTree>
    <p:extLst>
      <p:ext uri="{BB962C8B-B14F-4D97-AF65-F5344CB8AC3E}">
        <p14:creationId xmlns:p14="http://schemas.microsoft.com/office/powerpoint/2010/main" val="14816660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Programación Extrema</a:t>
            </a:r>
            <a:endParaRPr lang="es-CO" sz="3200" dirty="0">
              <a:latin typeface="Berlin Sans FB" pitchFamily="34" charset="0"/>
            </a:endParaRPr>
          </a:p>
        </p:txBody>
      </p:sp>
      <p:sp>
        <p:nvSpPr>
          <p:cNvPr id="5" name="4 Rectángulo redondeado"/>
          <p:cNvSpPr/>
          <p:nvPr/>
        </p:nvSpPr>
        <p:spPr>
          <a:xfrm rot="10800000" flipH="1" flipV="1">
            <a:off x="467544" y="3717032"/>
            <a:ext cx="8440509" cy="24617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Wingdings" pitchFamily="2" charset="2"/>
              <a:buChar char="q"/>
            </a:pPr>
            <a:r>
              <a:rPr lang="es-ES" dirty="0" smtClean="0">
                <a:latin typeface="Berlin Sans FB" pitchFamily="34" charset="0"/>
              </a:rPr>
              <a:t>Los </a:t>
            </a:r>
            <a:r>
              <a:rPr lang="es-ES" dirty="0">
                <a:latin typeface="Berlin Sans FB" pitchFamily="34" charset="0"/>
              </a:rPr>
              <a:t>requerimientos se expresan como escenarios (</a:t>
            </a:r>
            <a:r>
              <a:rPr lang="es-ES" dirty="0" smtClean="0">
                <a:latin typeface="Berlin Sans FB" pitchFamily="34" charset="0"/>
              </a:rPr>
              <a:t>llamados historias </a:t>
            </a:r>
            <a:r>
              <a:rPr lang="es-ES" dirty="0">
                <a:latin typeface="Berlin Sans FB" pitchFamily="34" charset="0"/>
              </a:rPr>
              <a:t>de usuario), que se implementan directamente como una serie de </a:t>
            </a:r>
            <a:r>
              <a:rPr lang="es-ES" dirty="0" smtClean="0">
                <a:latin typeface="Berlin Sans FB" pitchFamily="34" charset="0"/>
              </a:rPr>
              <a:t>tareas.</a:t>
            </a:r>
          </a:p>
          <a:p>
            <a:pPr marL="285750" indent="-285750" algn="just">
              <a:buFont typeface="Wingdings" pitchFamily="2" charset="2"/>
              <a:buChar char="q"/>
            </a:pPr>
            <a:r>
              <a:rPr lang="es-ES" dirty="0" smtClean="0">
                <a:latin typeface="Berlin Sans FB" pitchFamily="34" charset="0"/>
              </a:rPr>
              <a:t>Los programadores </a:t>
            </a:r>
            <a:r>
              <a:rPr lang="es-ES" dirty="0">
                <a:latin typeface="Berlin Sans FB" pitchFamily="34" charset="0"/>
              </a:rPr>
              <a:t>trabajan en pares y antes de escribir el código desarrollan pruebas </a:t>
            </a:r>
            <a:r>
              <a:rPr lang="es-ES" dirty="0" smtClean="0">
                <a:latin typeface="Berlin Sans FB" pitchFamily="34" charset="0"/>
              </a:rPr>
              <a:t>para cada </a:t>
            </a:r>
            <a:r>
              <a:rPr lang="es-ES" dirty="0">
                <a:latin typeface="Berlin Sans FB" pitchFamily="34" charset="0"/>
              </a:rPr>
              <a:t>tarea</a:t>
            </a:r>
            <a:r>
              <a:rPr lang="es-ES" dirty="0" smtClean="0">
                <a:latin typeface="Berlin Sans FB" pitchFamily="34" charset="0"/>
              </a:rPr>
              <a:t>.</a:t>
            </a:r>
          </a:p>
          <a:p>
            <a:pPr marL="285750" indent="-285750" algn="just">
              <a:buFont typeface="Wingdings" pitchFamily="2" charset="2"/>
              <a:buChar char="q"/>
            </a:pPr>
            <a:r>
              <a:rPr lang="es-ES" dirty="0">
                <a:latin typeface="Berlin Sans FB" pitchFamily="34" charset="0"/>
              </a:rPr>
              <a:t>Todas las pruebas deben ejecutarse con éxito una vez que el nuevo código </a:t>
            </a:r>
            <a:r>
              <a:rPr lang="es-ES" dirty="0" smtClean="0">
                <a:latin typeface="Berlin Sans FB" pitchFamily="34" charset="0"/>
              </a:rPr>
              <a:t>se integre </a:t>
            </a:r>
            <a:r>
              <a:rPr lang="es-ES" dirty="0">
                <a:latin typeface="Berlin Sans FB" pitchFamily="34" charset="0"/>
              </a:rPr>
              <a:t>en el sistema</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491" t="29712" r="28657" b="36553"/>
          <a:stretch/>
        </p:blipFill>
        <p:spPr bwMode="auto">
          <a:xfrm>
            <a:off x="1731755" y="1340768"/>
            <a:ext cx="6120680"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3217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Generalidades de XP</a:t>
            </a:r>
            <a:endParaRPr lang="es-CO" dirty="0"/>
          </a:p>
        </p:txBody>
      </p:sp>
      <p:sp>
        <p:nvSpPr>
          <p:cNvPr id="3" name="2 Marcador de contenido"/>
          <p:cNvSpPr>
            <a:spLocks noGrp="1"/>
          </p:cNvSpPr>
          <p:nvPr>
            <p:ph idx="1"/>
          </p:nvPr>
        </p:nvSpPr>
        <p:spPr/>
        <p:txBody>
          <a:bodyPr>
            <a:normAutofit lnSpcReduction="10000"/>
          </a:bodyPr>
          <a:lstStyle/>
          <a:p>
            <a:pPr marL="0" indent="0">
              <a:buNone/>
            </a:pPr>
            <a:r>
              <a:rPr lang="es-CO" b="1" dirty="0" smtClean="0"/>
              <a:t>Antecedentes</a:t>
            </a:r>
          </a:p>
          <a:p>
            <a:r>
              <a:rPr lang="es-CO" sz="2200" dirty="0"/>
              <a:t>XP (</a:t>
            </a:r>
            <a:r>
              <a:rPr lang="es-CO" sz="2200" dirty="0" err="1"/>
              <a:t>eXtreme</a:t>
            </a:r>
            <a:r>
              <a:rPr lang="es-CO" sz="2200" dirty="0"/>
              <a:t> </a:t>
            </a:r>
            <a:r>
              <a:rPr lang="es-CO" sz="2200" dirty="0" err="1"/>
              <a:t>Programing</a:t>
            </a:r>
            <a:r>
              <a:rPr lang="es-CO" sz="2200" dirty="0"/>
              <a:t>) nace como nueva disciplina de desarrollo de software, Kent Beck, su autor, es un programador que ha trabajado en múltiples empresas </a:t>
            </a:r>
            <a:r>
              <a:rPr lang="es-CO" sz="2200" dirty="0" smtClean="0"/>
              <a:t>conocidas.</a:t>
            </a:r>
          </a:p>
          <a:p>
            <a:r>
              <a:rPr lang="es-CO" sz="2200" dirty="0" smtClean="0"/>
              <a:t>Década </a:t>
            </a:r>
            <a:r>
              <a:rPr lang="es-CO" sz="2200" dirty="0"/>
              <a:t>de 1980, Kent Beck y Ward </a:t>
            </a:r>
            <a:r>
              <a:rPr lang="es-CO" sz="2200" dirty="0" err="1" smtClean="0"/>
              <a:t>Cunningham</a:t>
            </a:r>
            <a:r>
              <a:rPr lang="es-CO" sz="2200" dirty="0"/>
              <a:t> </a:t>
            </a:r>
            <a:r>
              <a:rPr lang="es-CO" sz="2200" dirty="0" smtClean="0"/>
              <a:t>trabajaban </a:t>
            </a:r>
            <a:r>
              <a:rPr lang="es-CO" sz="2200" dirty="0"/>
              <a:t>en un grupo de investigación de la empresa </a:t>
            </a:r>
            <a:r>
              <a:rPr lang="es-CO" sz="2200" dirty="0" err="1"/>
              <a:t>Tektronix</a:t>
            </a:r>
            <a:r>
              <a:rPr lang="es-CO" sz="2200" dirty="0"/>
              <a:t>; allí crearon </a:t>
            </a:r>
            <a:r>
              <a:rPr lang="es-CO" sz="2200" dirty="0" smtClean="0"/>
              <a:t>las plantillas </a:t>
            </a:r>
            <a:r>
              <a:rPr lang="es-CO" sz="2200" dirty="0"/>
              <a:t>CRC (</a:t>
            </a:r>
            <a:r>
              <a:rPr lang="es-CO" sz="2200" dirty="0" smtClean="0"/>
              <a:t>Clase-Responsabilidad-Colaboración).</a:t>
            </a:r>
          </a:p>
          <a:p>
            <a:r>
              <a:rPr lang="es-CO" sz="2400" dirty="0"/>
              <a:t>Beck, </a:t>
            </a:r>
            <a:r>
              <a:rPr lang="es-CO" sz="2400" dirty="0" err="1"/>
              <a:t>Cunningham</a:t>
            </a:r>
            <a:r>
              <a:rPr lang="es-CO" sz="2400" dirty="0"/>
              <a:t>, </a:t>
            </a:r>
            <a:r>
              <a:rPr lang="es-CO" sz="2400" dirty="0" err="1"/>
              <a:t>Jeffries</a:t>
            </a:r>
            <a:r>
              <a:rPr lang="es-CO" sz="2400" dirty="0"/>
              <a:t> y </a:t>
            </a:r>
            <a:r>
              <a:rPr lang="es-CO" sz="2400" dirty="0" err="1" smtClean="0"/>
              <a:t>Fowler</a:t>
            </a:r>
            <a:r>
              <a:rPr lang="es-CO" sz="2400" dirty="0" smtClean="0"/>
              <a:t> continuaron </a:t>
            </a:r>
            <a:r>
              <a:rPr lang="es-CO" sz="2400" dirty="0"/>
              <a:t>desarrollando la metodología y son reconocidos como los </a:t>
            </a:r>
            <a:r>
              <a:rPr lang="es-CO" sz="2400" dirty="0" smtClean="0"/>
              <a:t>máximos exponentes </a:t>
            </a:r>
            <a:r>
              <a:rPr lang="es-CO" sz="2400" dirty="0"/>
              <a:t>de </a:t>
            </a:r>
            <a:r>
              <a:rPr lang="es-CO" sz="2400" dirty="0" smtClean="0"/>
              <a:t>XP.</a:t>
            </a:r>
          </a:p>
          <a:p>
            <a:r>
              <a:rPr lang="es-CO" sz="2400" dirty="0"/>
              <a:t>Kent Beck, autor del primer libro sobre la materia, Extreme </a:t>
            </a:r>
            <a:r>
              <a:rPr lang="es-CO" sz="2400" dirty="0" err="1"/>
              <a:t>Programming</a:t>
            </a:r>
            <a:r>
              <a:rPr lang="es-CO" sz="2400" dirty="0"/>
              <a:t> </a:t>
            </a:r>
            <a:r>
              <a:rPr lang="es-CO" sz="2400" dirty="0" err="1"/>
              <a:t>Explained</a:t>
            </a:r>
            <a:r>
              <a:rPr lang="es-CO" sz="2400" dirty="0"/>
              <a:t>: Embrace </a:t>
            </a:r>
            <a:r>
              <a:rPr lang="es-CO" sz="2400" dirty="0" err="1"/>
              <a:t>Change</a:t>
            </a:r>
            <a:r>
              <a:rPr lang="es-CO" sz="2400" dirty="0"/>
              <a:t> (1999</a:t>
            </a:r>
            <a:r>
              <a:rPr lang="es-CO" sz="2400" dirty="0" smtClean="0"/>
              <a:t>).</a:t>
            </a:r>
          </a:p>
          <a:p>
            <a:endParaRPr lang="es-CO" sz="2200" dirty="0" smtClean="0"/>
          </a:p>
          <a:p>
            <a:endParaRPr lang="es-CO" sz="2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48680"/>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94896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En que consiste XP?</a:t>
            </a:r>
            <a:endParaRPr lang="es-CO" dirty="0"/>
          </a:p>
        </p:txBody>
      </p:sp>
      <p:sp>
        <p:nvSpPr>
          <p:cNvPr id="3" name="2 Marcador de contenido"/>
          <p:cNvSpPr>
            <a:spLocks noGrp="1"/>
          </p:cNvSpPr>
          <p:nvPr>
            <p:ph idx="1"/>
          </p:nvPr>
        </p:nvSpPr>
        <p:spPr/>
        <p:txBody>
          <a:bodyPr>
            <a:normAutofit fontScale="85000" lnSpcReduction="10000"/>
          </a:bodyPr>
          <a:lstStyle/>
          <a:p>
            <a:pPr marL="0" indent="0" algn="r">
              <a:buNone/>
            </a:pPr>
            <a:r>
              <a:rPr lang="en-US" dirty="0" smtClean="0"/>
              <a:t>La Programación Extrema es una metodología ligera de desarrollo de software que </a:t>
            </a:r>
            <a:r>
              <a:rPr lang="es-CO" dirty="0" smtClean="0"/>
              <a:t>se </a:t>
            </a:r>
            <a:r>
              <a:rPr lang="es-CO" dirty="0"/>
              <a:t>basa en la simplicidad, la comunicación y el reciclado </a:t>
            </a:r>
            <a:r>
              <a:rPr lang="es-ES" dirty="0"/>
              <a:t>continuo de </a:t>
            </a:r>
            <a:r>
              <a:rPr lang="es-ES" dirty="0" smtClean="0"/>
              <a:t>código.</a:t>
            </a:r>
          </a:p>
          <a:p>
            <a:pPr>
              <a:buNone/>
            </a:pPr>
            <a:r>
              <a:rPr lang="es-CO" b="1" dirty="0"/>
              <a:t>Sus </a:t>
            </a:r>
            <a:r>
              <a:rPr lang="es-CO" b="1" dirty="0" smtClean="0"/>
              <a:t>objetivos son:</a:t>
            </a:r>
            <a:endParaRPr lang="es-CO" b="1" dirty="0"/>
          </a:p>
          <a:p>
            <a:pPr algn="just"/>
            <a:r>
              <a:rPr lang="es-CO" dirty="0"/>
              <a:t>La satisfacción del cliente. Esta metodología trata de dar al cliente el software que él necesita y cuando lo necesita. </a:t>
            </a:r>
          </a:p>
          <a:p>
            <a:pPr algn="just"/>
            <a:r>
              <a:rPr lang="es-CO" dirty="0"/>
              <a:t>Potenciar al máximo el trabajo en grupo. Tanto los jefes de proyecto, los clientes y desarrolladores, son parte del equipo y están involucrados en el </a:t>
            </a:r>
            <a:r>
              <a:rPr lang="es-ES" dirty="0"/>
              <a:t>desarrollo del software.</a:t>
            </a:r>
          </a:p>
          <a:p>
            <a:pPr marL="0" indent="0">
              <a:buNone/>
            </a:pPr>
            <a:endParaRPr lang="en-US" dirty="0" smtClean="0"/>
          </a:p>
          <a:p>
            <a:pPr marL="0" indent="0">
              <a:buNone/>
            </a:pPr>
            <a:endParaRPr lang="es-CO" dirty="0" smtClean="0"/>
          </a:p>
          <a:p>
            <a:pPr marL="0" indent="0">
              <a:buNone/>
            </a:pP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48680"/>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8528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267744" y="784211"/>
            <a:ext cx="5981065"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800" dirty="0" smtClean="0">
                <a:latin typeface="Berlin Sans FB" pitchFamily="34" charset="0"/>
              </a:rPr>
              <a:t>Principios de la programación extrema</a:t>
            </a:r>
            <a:endParaRPr lang="es-CO" sz="2800" dirty="0">
              <a:latin typeface="Berlin Sans FB" pitchFamily="34" charset="0"/>
            </a:endParaRPr>
          </a:p>
        </p:txBody>
      </p:sp>
      <p:sp>
        <p:nvSpPr>
          <p:cNvPr id="2" name="1 Rectángulo"/>
          <p:cNvSpPr/>
          <p:nvPr/>
        </p:nvSpPr>
        <p:spPr>
          <a:xfrm>
            <a:off x="539552" y="1700808"/>
            <a:ext cx="8064896" cy="4247317"/>
          </a:xfrm>
          <a:prstGeom prst="rect">
            <a:avLst/>
          </a:prstGeom>
        </p:spPr>
        <p:txBody>
          <a:bodyPr wrap="square">
            <a:spAutoFit/>
          </a:bodyPr>
          <a:lstStyle/>
          <a:p>
            <a:pPr marL="342900" indent="-342900" algn="just">
              <a:lnSpc>
                <a:spcPct val="150000"/>
              </a:lnSpc>
              <a:buFont typeface="+mj-lt"/>
              <a:buAutoNum type="arabicPeriod"/>
            </a:pPr>
            <a:r>
              <a:rPr lang="es-ES" dirty="0" smtClean="0">
                <a:solidFill>
                  <a:srgbClr val="FF0000"/>
                </a:solidFill>
                <a:latin typeface="Berlin Sans FB" pitchFamily="34" charset="0"/>
              </a:rPr>
              <a:t>La comunicación:  </a:t>
            </a:r>
            <a:r>
              <a:rPr lang="es-ES" dirty="0" smtClean="0">
                <a:latin typeface="Berlin Sans FB" pitchFamily="34" charset="0"/>
              </a:rPr>
              <a:t>Es  muy importante que exista una colaboración en el equipo, existe una estrecha relación entre el cliente y el equipo de trabajo. </a:t>
            </a:r>
          </a:p>
          <a:p>
            <a:pPr marL="342900" indent="-342900" algn="just">
              <a:lnSpc>
                <a:spcPct val="150000"/>
              </a:lnSpc>
              <a:buFont typeface="+mj-lt"/>
              <a:buAutoNum type="arabicPeriod"/>
            </a:pPr>
            <a:r>
              <a:rPr lang="es-ES" dirty="0">
                <a:solidFill>
                  <a:srgbClr val="FF0000"/>
                </a:solidFill>
                <a:latin typeface="Berlin Sans FB" pitchFamily="34" charset="0"/>
              </a:rPr>
              <a:t>La </a:t>
            </a:r>
            <a:r>
              <a:rPr lang="es-CO" dirty="0">
                <a:solidFill>
                  <a:srgbClr val="FF0000"/>
                </a:solidFill>
                <a:latin typeface="Berlin Sans FB" pitchFamily="34" charset="0"/>
              </a:rPr>
              <a:t>simplicidad: </a:t>
            </a:r>
            <a:r>
              <a:rPr lang="es-CO" dirty="0" smtClean="0">
                <a:latin typeface="Berlin Sans FB" pitchFamily="34" charset="0"/>
              </a:rPr>
              <a:t>Se aplica a todos los procesos de la programación extrema. Desde diseños muy sencillos, donde lo más importante es la funcionalidad del sistema.</a:t>
            </a:r>
          </a:p>
          <a:p>
            <a:pPr marL="342900" indent="-342900" algn="just">
              <a:lnSpc>
                <a:spcPct val="150000"/>
              </a:lnSpc>
              <a:buFont typeface="+mj-lt"/>
              <a:buAutoNum type="arabicPeriod"/>
            </a:pPr>
            <a:r>
              <a:rPr lang="es-CO" dirty="0">
                <a:solidFill>
                  <a:srgbClr val="FF0000"/>
                </a:solidFill>
                <a:latin typeface="Berlin Sans FB" pitchFamily="34" charset="0"/>
              </a:rPr>
              <a:t>Retroalimentación: </a:t>
            </a:r>
            <a:r>
              <a:rPr lang="es-CO" dirty="0" smtClean="0">
                <a:latin typeface="Berlin Sans FB" pitchFamily="34" charset="0"/>
              </a:rPr>
              <a:t>se presenta desde el inicio del proyecto, el cliente va retroalimentando sobre la funcionalidad del sistema.</a:t>
            </a:r>
          </a:p>
          <a:p>
            <a:pPr algn="just">
              <a:lnSpc>
                <a:spcPct val="150000"/>
              </a:lnSpc>
            </a:pPr>
            <a:endParaRPr lang="es-CO" dirty="0" smtClean="0">
              <a:latin typeface="Berlin Sans FB" pitchFamily="34" charset="0"/>
            </a:endParaRPr>
          </a:p>
          <a:p>
            <a:pPr algn="just"/>
            <a:r>
              <a:rPr lang="es-CO" dirty="0" smtClean="0">
                <a:solidFill>
                  <a:srgbClr val="FF0000"/>
                </a:solidFill>
                <a:latin typeface="Berlin Sans FB" pitchFamily="34" charset="0"/>
              </a:rPr>
              <a:t>4. Continuos cambios: </a:t>
            </a:r>
            <a:r>
              <a:rPr lang="es-ES" dirty="0">
                <a:latin typeface="Berlin Sans FB" pitchFamily="34" charset="0"/>
              </a:rPr>
              <a:t>El cambio se acepta mediante liberaciones regulares del sistema a los clientes, </a:t>
            </a:r>
            <a:r>
              <a:rPr lang="es-ES" dirty="0" smtClean="0">
                <a:latin typeface="Berlin Sans FB" pitchFamily="34" charset="0"/>
              </a:rPr>
              <a:t>desarrollo de </a:t>
            </a:r>
            <a:r>
              <a:rPr lang="es-ES" dirty="0">
                <a:latin typeface="Berlin Sans FB" pitchFamily="34" charset="0"/>
              </a:rPr>
              <a:t>primera </a:t>
            </a:r>
            <a:r>
              <a:rPr lang="es-ES" dirty="0" smtClean="0">
                <a:latin typeface="Berlin Sans FB" pitchFamily="34" charset="0"/>
              </a:rPr>
              <a:t>prueba.</a:t>
            </a:r>
            <a:endParaRPr lang="es-CO" dirty="0">
              <a:latin typeface="Berlin Sans FB" pitchFamily="34" charset="0"/>
            </a:endParaRPr>
          </a:p>
          <a:p>
            <a:pPr marL="342900" indent="-342900" algn="just">
              <a:buFont typeface="+mj-lt"/>
              <a:buAutoNum type="arabicPeriod"/>
            </a:pPr>
            <a:endParaRPr lang="es-CO" dirty="0">
              <a:latin typeface="Berlin Sans FB" pitchFamily="34"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97683"/>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14612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Valores XP</a:t>
            </a:r>
            <a:endParaRPr lang="es-CO" dirty="0"/>
          </a:p>
        </p:txBody>
      </p:sp>
      <p:sp>
        <p:nvSpPr>
          <p:cNvPr id="3" name="2 Marcador de contenido"/>
          <p:cNvSpPr>
            <a:spLocks noGrp="1"/>
          </p:cNvSpPr>
          <p:nvPr>
            <p:ph idx="1"/>
          </p:nvPr>
        </p:nvSpPr>
        <p:spPr/>
        <p:txBody>
          <a:bodyPr>
            <a:normAutofit fontScale="92500" lnSpcReduction="20000"/>
          </a:bodyPr>
          <a:lstStyle/>
          <a:p>
            <a:pPr marL="365760" indent="-256032">
              <a:buFont typeface="Wingdings 3"/>
              <a:buChar char=""/>
              <a:defRPr/>
            </a:pPr>
            <a:r>
              <a:rPr lang="es-CO" dirty="0"/>
              <a:t>Centrada en potenciar las relaciones interpersonales</a:t>
            </a:r>
          </a:p>
          <a:p>
            <a:pPr marL="365760" indent="-256032">
              <a:buFont typeface="Wingdings 3"/>
              <a:buChar char=""/>
              <a:defRPr/>
            </a:pPr>
            <a:r>
              <a:rPr lang="es-CO" dirty="0"/>
              <a:t>Promueve el trabajo en equipo,</a:t>
            </a:r>
          </a:p>
          <a:p>
            <a:pPr marL="365760" indent="-256032">
              <a:buFont typeface="Wingdings 3"/>
              <a:buChar char=""/>
              <a:defRPr/>
            </a:pPr>
            <a:r>
              <a:rPr lang="es-CO" dirty="0"/>
              <a:t>Se preocupa por el aprendizaje de los desarrolladores, y propiciar un buen clima de trabajo. </a:t>
            </a:r>
          </a:p>
          <a:p>
            <a:pPr marL="365760" indent="-256032">
              <a:buFont typeface="Wingdings 3"/>
              <a:buChar char=""/>
              <a:defRPr/>
            </a:pPr>
            <a:r>
              <a:rPr lang="es-CO" dirty="0"/>
              <a:t>Comunicación fluida entre todos los participantes.</a:t>
            </a:r>
          </a:p>
          <a:p>
            <a:pPr marL="365760" indent="-256032">
              <a:buFont typeface="Wingdings 3"/>
              <a:buChar char=""/>
              <a:defRPr/>
            </a:pPr>
            <a:r>
              <a:rPr lang="es-CO" dirty="0"/>
              <a:t>Adecuada para proyectos con requisitos imprecisos y muy cambiantes</a:t>
            </a:r>
            <a:r>
              <a:rPr lang="es-CO" dirty="0" smtClean="0"/>
              <a:t>.</a:t>
            </a: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48680"/>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8114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CARACTERÍSTICAS</a:t>
            </a:r>
            <a:endParaRPr lang="es-CO" sz="3200" dirty="0">
              <a:latin typeface="Berlin Sans FB"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123" y="5157192"/>
            <a:ext cx="1774931" cy="1106206"/>
          </a:xfrm>
          <a:prstGeom prst="rect">
            <a:avLst/>
          </a:prstGeom>
        </p:spPr>
      </p:pic>
      <p:sp>
        <p:nvSpPr>
          <p:cNvPr id="6" name="5 CuadroTexto"/>
          <p:cNvSpPr txBox="1"/>
          <p:nvPr/>
        </p:nvSpPr>
        <p:spPr>
          <a:xfrm>
            <a:off x="683568" y="1772816"/>
            <a:ext cx="8114042" cy="313932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lgn="just">
              <a:buFont typeface="Wingdings" pitchFamily="2" charset="2"/>
              <a:buChar char="q"/>
            </a:pPr>
            <a:r>
              <a:rPr lang="es-ES" dirty="0"/>
              <a:t>El documento de requerimientos del usuario </a:t>
            </a:r>
            <a:r>
              <a:rPr lang="es-ES" dirty="0" smtClean="0"/>
              <a:t>define  sólo </a:t>
            </a:r>
            <a:r>
              <a:rPr lang="es-ES" dirty="0"/>
              <a:t>las características más importantes del </a:t>
            </a:r>
            <a:r>
              <a:rPr lang="es-ES" dirty="0" smtClean="0"/>
              <a:t>sistema.</a:t>
            </a:r>
          </a:p>
          <a:p>
            <a:pPr marL="285750" indent="-285750">
              <a:buFont typeface="Wingdings" pitchFamily="2" charset="2"/>
              <a:buChar char="q"/>
            </a:pPr>
            <a:r>
              <a:rPr lang="es-ES" dirty="0" smtClean="0"/>
              <a:t>Proponen </a:t>
            </a:r>
            <a:r>
              <a:rPr lang="es-ES" dirty="0"/>
              <a:t>simplicidad y velocidad para crear </a:t>
            </a:r>
            <a:r>
              <a:rPr lang="es-ES" dirty="0" smtClean="0"/>
              <a:t>sistemas.</a:t>
            </a:r>
          </a:p>
          <a:p>
            <a:pPr marL="285750" indent="-285750" algn="just">
              <a:buFont typeface="Wingdings" pitchFamily="2" charset="2"/>
              <a:buChar char="q"/>
            </a:pPr>
            <a:r>
              <a:rPr lang="es-ES" dirty="0"/>
              <a:t>Las metodologías tradicionales no se adaptan a las nuevas necesidades o expectativas que tienen los usuarios hoy en día, en parte que los métodos usados no son flexibles ante la posibilidad de la exigencia de nuevos </a:t>
            </a:r>
            <a:r>
              <a:rPr lang="es-ES" dirty="0" smtClean="0"/>
              <a:t>requerimientos.</a:t>
            </a:r>
          </a:p>
          <a:p>
            <a:pPr marL="285750" indent="-285750" algn="just">
              <a:buFont typeface="Wingdings" pitchFamily="2" charset="2"/>
              <a:buChar char="q"/>
            </a:pPr>
            <a:r>
              <a:rPr lang="es-ES" dirty="0" smtClean="0"/>
              <a:t>Los </a:t>
            </a:r>
            <a:r>
              <a:rPr lang="es-ES" dirty="0"/>
              <a:t>métodos ágiles permiten un desarrollo iterativo y adaptable que permite la integración de nuevas funcionalidades a lo largo del desarrollo del proyecto; para que tanto el cliente como el desarrollador queden satisfechos porque el producto final tiene una calidad adecuada.</a:t>
            </a:r>
            <a:endParaRPr lang="es-ES" dirty="0" smtClean="0"/>
          </a:p>
          <a:p>
            <a:pPr marL="285750" indent="-285750" algn="just">
              <a:buFont typeface="Wingdings" pitchFamily="2" charset="2"/>
              <a:buChar char="q"/>
            </a:pPr>
            <a:endParaRPr lang="es-ES" dirty="0">
              <a:latin typeface="Californian FB" pitchFamily="18" charset="0"/>
            </a:endParaRPr>
          </a:p>
        </p:txBody>
      </p:sp>
    </p:spTree>
    <p:extLst>
      <p:ext uri="{BB962C8B-B14F-4D97-AF65-F5344CB8AC3E}">
        <p14:creationId xmlns:p14="http://schemas.microsoft.com/office/powerpoint/2010/main" val="547623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Roles en XP</a:t>
            </a:r>
            <a:endParaRPr lang="es-CO" dirty="0"/>
          </a:p>
        </p:txBody>
      </p:sp>
      <p:sp>
        <p:nvSpPr>
          <p:cNvPr id="3" name="2 Marcador de contenido"/>
          <p:cNvSpPr>
            <a:spLocks noGrp="1"/>
          </p:cNvSpPr>
          <p:nvPr>
            <p:ph idx="1"/>
          </p:nvPr>
        </p:nvSpPr>
        <p:spPr/>
        <p:txBody>
          <a:bodyPr>
            <a:normAutofit fontScale="85000" lnSpcReduction="20000"/>
          </a:bodyPr>
          <a:lstStyle/>
          <a:p>
            <a:r>
              <a:rPr lang="es-ES" b="1" dirty="0"/>
              <a:t>Programador.</a:t>
            </a:r>
            <a:r>
              <a:rPr lang="es-ES" dirty="0"/>
              <a:t> El programador escribe las pruebas unitarias y produce el código del sistema</a:t>
            </a:r>
            <a:r>
              <a:rPr lang="es-ES" dirty="0" smtClean="0"/>
              <a:t>.</a:t>
            </a:r>
          </a:p>
          <a:p>
            <a:pPr lvl="1">
              <a:lnSpc>
                <a:spcPct val="80000"/>
              </a:lnSpc>
              <a:spcBef>
                <a:spcPts val="550"/>
              </a:spcBef>
              <a:buClr>
                <a:schemeClr val="accent1"/>
              </a:buClr>
              <a:buFont typeface="Verdana" pitchFamily="34" charset="0"/>
              <a:buChar char="◦"/>
            </a:pPr>
            <a:r>
              <a:rPr lang="es-ES" dirty="0" smtClean="0"/>
              <a:t>Hace estimaciones sobre las historias</a:t>
            </a:r>
          </a:p>
          <a:p>
            <a:pPr lvl="1">
              <a:lnSpc>
                <a:spcPct val="80000"/>
              </a:lnSpc>
              <a:spcBef>
                <a:spcPts val="550"/>
              </a:spcBef>
              <a:buClr>
                <a:schemeClr val="accent1"/>
              </a:buClr>
              <a:buFont typeface="Verdana" pitchFamily="34" charset="0"/>
              <a:buChar char="◦"/>
            </a:pPr>
            <a:r>
              <a:rPr lang="es-ES" dirty="0" smtClean="0"/>
              <a:t>Define tareas a partir de las historias</a:t>
            </a:r>
          </a:p>
          <a:p>
            <a:pPr lvl="1">
              <a:lnSpc>
                <a:spcPct val="80000"/>
              </a:lnSpc>
              <a:spcBef>
                <a:spcPts val="550"/>
              </a:spcBef>
              <a:buClr>
                <a:schemeClr val="accent1"/>
              </a:buClr>
              <a:buFont typeface="Verdana" pitchFamily="34" charset="0"/>
              <a:buChar char="◦"/>
            </a:pPr>
            <a:r>
              <a:rPr lang="es-ES" dirty="0" smtClean="0"/>
              <a:t>Implementa historias y hace las pruebas funcionales</a:t>
            </a:r>
          </a:p>
          <a:p>
            <a:pPr lvl="1">
              <a:lnSpc>
                <a:spcPct val="80000"/>
              </a:lnSpc>
              <a:spcBef>
                <a:spcPts val="550"/>
              </a:spcBef>
              <a:buClr>
                <a:schemeClr val="accent1"/>
              </a:buClr>
              <a:buFont typeface="Verdana" pitchFamily="34" charset="0"/>
              <a:buChar char="◦"/>
            </a:pPr>
            <a:r>
              <a:rPr lang="es-ES" dirty="0" smtClean="0"/>
              <a:t>Responsable </a:t>
            </a:r>
            <a:r>
              <a:rPr lang="es-ES" dirty="0"/>
              <a:t>sobre el código </a:t>
            </a:r>
          </a:p>
          <a:p>
            <a:pPr lvl="1">
              <a:lnSpc>
                <a:spcPct val="80000"/>
              </a:lnSpc>
              <a:spcBef>
                <a:spcPts val="550"/>
              </a:spcBef>
              <a:buClr>
                <a:schemeClr val="accent1"/>
              </a:buClr>
              <a:buFont typeface="Verdana" pitchFamily="34" charset="0"/>
              <a:buChar char="◦"/>
            </a:pPr>
            <a:r>
              <a:rPr lang="es-ES" dirty="0"/>
              <a:t>Responsable sobre el diseño (refactorización, simplicidad)</a:t>
            </a:r>
          </a:p>
          <a:p>
            <a:pPr lvl="1">
              <a:lnSpc>
                <a:spcPct val="80000"/>
              </a:lnSpc>
              <a:spcBef>
                <a:spcPts val="550"/>
              </a:spcBef>
              <a:buClr>
                <a:schemeClr val="accent1"/>
              </a:buClr>
              <a:buFont typeface="Verdana" pitchFamily="34" charset="0"/>
              <a:buChar char="◦"/>
            </a:pPr>
            <a:r>
              <a:rPr lang="es-ES" dirty="0"/>
              <a:t>Responsable sobre la integridad del sistema (pruebas)</a:t>
            </a:r>
          </a:p>
          <a:p>
            <a:pPr lvl="1">
              <a:lnSpc>
                <a:spcPct val="80000"/>
              </a:lnSpc>
              <a:spcBef>
                <a:spcPts val="550"/>
              </a:spcBef>
              <a:buClr>
                <a:schemeClr val="accent1"/>
              </a:buClr>
              <a:buFont typeface="Verdana" pitchFamily="34" charset="0"/>
              <a:buChar char="◦"/>
            </a:pPr>
            <a:r>
              <a:rPr lang="es-ES" dirty="0"/>
              <a:t>Capacidad de comunicación (</a:t>
            </a:r>
            <a:r>
              <a:rPr lang="es-ES" dirty="0" err="1"/>
              <a:t>pair-programming</a:t>
            </a:r>
            <a:r>
              <a:rPr lang="es-ES" dirty="0"/>
              <a:t>)</a:t>
            </a:r>
          </a:p>
          <a:p>
            <a:pPr marL="457200" lvl="1" indent="0">
              <a:lnSpc>
                <a:spcPct val="80000"/>
              </a:lnSpc>
              <a:spcBef>
                <a:spcPts val="550"/>
              </a:spcBef>
              <a:buClr>
                <a:schemeClr val="accent1"/>
              </a:buClr>
              <a:buNone/>
            </a:pPr>
            <a:endParaRPr lang="es-ES" dirty="0"/>
          </a:p>
          <a:p>
            <a:r>
              <a:rPr lang="es-ES" b="1" dirty="0" smtClean="0"/>
              <a:t>Cliente</a:t>
            </a:r>
            <a:r>
              <a:rPr lang="es-ES" b="1" dirty="0"/>
              <a:t>.</a:t>
            </a:r>
            <a:r>
              <a:rPr lang="es-ES" dirty="0"/>
              <a:t> Escribe las historias de usuario y las pruebas funcionales para validar su implementación</a:t>
            </a:r>
          </a:p>
          <a:p>
            <a:pPr lvl="1">
              <a:lnSpc>
                <a:spcPct val="80000"/>
              </a:lnSpc>
              <a:spcBef>
                <a:spcPts val="550"/>
              </a:spcBef>
              <a:buClr>
                <a:schemeClr val="accent1"/>
              </a:buClr>
              <a:buFont typeface="Verdana" pitchFamily="34" charset="0"/>
              <a:buChar char="◦"/>
            </a:pPr>
            <a:r>
              <a:rPr lang="es-ES" dirty="0"/>
              <a:t>Define especificaciones (</a:t>
            </a:r>
            <a:r>
              <a:rPr lang="es-ES" dirty="0" err="1"/>
              <a:t>user</a:t>
            </a:r>
            <a:r>
              <a:rPr lang="es-ES" dirty="0"/>
              <a:t> </a:t>
            </a:r>
            <a:r>
              <a:rPr lang="es-ES" dirty="0" err="1"/>
              <a:t>stories</a:t>
            </a:r>
            <a:r>
              <a:rPr lang="es-ES" dirty="0"/>
              <a:t>)</a:t>
            </a:r>
          </a:p>
          <a:p>
            <a:pPr lvl="1">
              <a:lnSpc>
                <a:spcPct val="80000"/>
              </a:lnSpc>
              <a:spcBef>
                <a:spcPts val="550"/>
              </a:spcBef>
              <a:buClr>
                <a:schemeClr val="accent1"/>
              </a:buClr>
              <a:buFont typeface="Verdana" pitchFamily="34" charset="0"/>
              <a:buChar char="◦"/>
            </a:pPr>
            <a:r>
              <a:rPr lang="es-ES" dirty="0" smtClean="0"/>
              <a:t>Define </a:t>
            </a:r>
            <a:r>
              <a:rPr lang="es-ES" dirty="0"/>
              <a:t>pruebas funcionales</a:t>
            </a:r>
          </a:p>
          <a:p>
            <a:pPr marL="109728" indent="0">
              <a:buNone/>
              <a:defRPr/>
            </a:pP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48680"/>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416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Roles en XP</a:t>
            </a:r>
            <a:endParaRPr lang="es-CO" dirty="0"/>
          </a:p>
        </p:txBody>
      </p:sp>
      <p:sp>
        <p:nvSpPr>
          <p:cNvPr id="3" name="2 Marcador de contenido"/>
          <p:cNvSpPr>
            <a:spLocks noGrp="1"/>
          </p:cNvSpPr>
          <p:nvPr>
            <p:ph idx="1"/>
          </p:nvPr>
        </p:nvSpPr>
        <p:spPr/>
        <p:txBody>
          <a:bodyPr>
            <a:normAutofit fontScale="77500" lnSpcReduction="20000"/>
          </a:bodyPr>
          <a:lstStyle/>
          <a:p>
            <a:r>
              <a:rPr lang="es-ES" b="1" dirty="0" smtClean="0"/>
              <a:t>Encargado </a:t>
            </a:r>
            <a:r>
              <a:rPr lang="es-ES" b="1" dirty="0"/>
              <a:t>de pruebas</a:t>
            </a:r>
            <a:r>
              <a:rPr lang="es-ES" dirty="0"/>
              <a:t> (</a:t>
            </a:r>
            <a:r>
              <a:rPr lang="es-ES" dirty="0" err="1"/>
              <a:t>Tester</a:t>
            </a:r>
            <a:r>
              <a:rPr lang="es-ES" dirty="0"/>
              <a:t>). </a:t>
            </a:r>
            <a:endParaRPr lang="es-ES" dirty="0" smtClean="0"/>
          </a:p>
          <a:p>
            <a:pPr lvl="1">
              <a:buFont typeface="Courier New" pitchFamily="49" charset="0"/>
              <a:buChar char="o"/>
            </a:pPr>
            <a:r>
              <a:rPr lang="es-ES" dirty="0" smtClean="0"/>
              <a:t>Ayuda </a:t>
            </a:r>
            <a:r>
              <a:rPr lang="es-ES" dirty="0"/>
              <a:t>al cliente a escribir las pruebas funcionales. </a:t>
            </a:r>
            <a:endParaRPr lang="es-ES" dirty="0" smtClean="0"/>
          </a:p>
          <a:p>
            <a:pPr lvl="1">
              <a:buFont typeface="Courier New" pitchFamily="49" charset="0"/>
              <a:buChar char="o"/>
            </a:pPr>
            <a:r>
              <a:rPr lang="es-ES" dirty="0" smtClean="0"/>
              <a:t>Ejecuta </a:t>
            </a:r>
            <a:r>
              <a:rPr lang="es-ES" dirty="0"/>
              <a:t>las pruebas regularmente.</a:t>
            </a:r>
          </a:p>
          <a:p>
            <a:r>
              <a:rPr lang="es-ES" b="1" dirty="0"/>
              <a:t>Encargado de seguimiento</a:t>
            </a:r>
            <a:r>
              <a:rPr lang="es-ES" dirty="0"/>
              <a:t> (</a:t>
            </a:r>
            <a:r>
              <a:rPr lang="es-ES" dirty="0" err="1"/>
              <a:t>Tracker</a:t>
            </a:r>
            <a:r>
              <a:rPr lang="es-ES" dirty="0"/>
              <a:t>). </a:t>
            </a:r>
            <a:endParaRPr lang="es-ES" dirty="0" smtClean="0"/>
          </a:p>
          <a:p>
            <a:pPr lvl="1"/>
            <a:r>
              <a:rPr lang="es-ES" dirty="0" smtClean="0"/>
              <a:t>Proporciona </a:t>
            </a:r>
            <a:r>
              <a:rPr lang="es-ES" dirty="0"/>
              <a:t>realimentación al equipo. </a:t>
            </a:r>
            <a:endParaRPr lang="es-ES" dirty="0" smtClean="0"/>
          </a:p>
          <a:p>
            <a:pPr lvl="1"/>
            <a:r>
              <a:rPr lang="es-ES" dirty="0" smtClean="0"/>
              <a:t>Realiza </a:t>
            </a:r>
            <a:r>
              <a:rPr lang="es-ES" dirty="0"/>
              <a:t>el seguimiento del progreso de cada iteración.</a:t>
            </a:r>
          </a:p>
          <a:p>
            <a:r>
              <a:rPr lang="es-ES" b="1" dirty="0"/>
              <a:t>Entrenador</a:t>
            </a:r>
            <a:r>
              <a:rPr lang="es-ES" dirty="0"/>
              <a:t> (Coach). Es responsable del proceso global. </a:t>
            </a:r>
          </a:p>
          <a:p>
            <a:r>
              <a:rPr lang="es-ES" b="1" dirty="0"/>
              <a:t>Consultor</a:t>
            </a:r>
            <a:r>
              <a:rPr lang="es-ES" dirty="0"/>
              <a:t>. Es un miembro externo del equipo con un conocimiento específico en algún tema necesario para el proyecto.</a:t>
            </a:r>
          </a:p>
          <a:p>
            <a:r>
              <a:rPr lang="es-ES" b="1" dirty="0"/>
              <a:t>Gestor</a:t>
            </a:r>
            <a:r>
              <a:rPr lang="es-ES" dirty="0"/>
              <a:t> (Big </a:t>
            </a:r>
            <a:r>
              <a:rPr lang="es-ES" dirty="0" err="1"/>
              <a:t>boss</a:t>
            </a:r>
            <a:r>
              <a:rPr lang="es-ES" dirty="0"/>
              <a:t>). Es el vínculo entre clientes y programadores. Su labor esencial es de </a:t>
            </a:r>
            <a:r>
              <a:rPr lang="es-ES" sz="3600" dirty="0"/>
              <a:t>coordinación.</a:t>
            </a:r>
          </a:p>
          <a:p>
            <a:pPr marL="109728" indent="0">
              <a:buNone/>
              <a:defRPr/>
            </a:pP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48680"/>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8927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Artefactos en XP</a:t>
            </a:r>
            <a:endParaRPr lang="es-CO" dirty="0"/>
          </a:p>
        </p:txBody>
      </p:sp>
      <p:sp>
        <p:nvSpPr>
          <p:cNvPr id="3" name="2 Marcador de contenido"/>
          <p:cNvSpPr>
            <a:spLocks noGrp="1"/>
          </p:cNvSpPr>
          <p:nvPr>
            <p:ph idx="1"/>
          </p:nvPr>
        </p:nvSpPr>
        <p:spPr/>
        <p:txBody>
          <a:bodyPr>
            <a:normAutofit/>
          </a:bodyPr>
          <a:lstStyle/>
          <a:p>
            <a:pPr marL="566928" indent="-457200">
              <a:defRPr/>
            </a:pPr>
            <a:r>
              <a:rPr lang="es-CO" dirty="0" smtClean="0"/>
              <a:t>Historias de usuarios</a:t>
            </a:r>
          </a:p>
          <a:p>
            <a:pPr marL="566928" indent="-457200">
              <a:defRPr/>
            </a:pPr>
            <a:r>
              <a:rPr lang="es-CO" dirty="0" smtClean="0"/>
              <a:t>Tareas de ingeniería</a:t>
            </a:r>
          </a:p>
          <a:p>
            <a:pPr marL="566928" indent="-457200">
              <a:defRPr/>
            </a:pPr>
            <a:r>
              <a:rPr lang="es-CO" dirty="0" smtClean="0"/>
              <a:t>Tarjetas CRC</a:t>
            </a:r>
          </a:p>
          <a:p>
            <a:pPr marL="566928" indent="-457200">
              <a:defRPr/>
            </a:pPr>
            <a:r>
              <a:rPr lang="es-CO" dirty="0" smtClean="0"/>
              <a:t>Pruebas de aceptación</a:t>
            </a:r>
            <a:endParaRPr lang="es-CO" dirty="0"/>
          </a:p>
          <a:p>
            <a:pPr marL="566928" indent="-457200">
              <a:defRPr/>
            </a:pPr>
            <a:r>
              <a:rPr lang="es-CO" dirty="0" smtClean="0"/>
              <a:t>Pruebas unitarias y de integración</a:t>
            </a:r>
          </a:p>
          <a:p>
            <a:pPr marL="566928" indent="-457200">
              <a:defRPr/>
            </a:pPr>
            <a:r>
              <a:rPr lang="es-CO" dirty="0" smtClean="0"/>
              <a:t>Plan de entregas </a:t>
            </a:r>
          </a:p>
          <a:p>
            <a:pPr marL="566928" indent="-457200">
              <a:defRPr/>
            </a:pPr>
            <a:r>
              <a:rPr lang="es-CO" dirty="0" smtClean="0"/>
              <a:t>Código</a:t>
            </a: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48680"/>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3766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Artefactos en XP</a:t>
            </a:r>
            <a:endParaRPr lang="es-CO" dirty="0"/>
          </a:p>
        </p:txBody>
      </p:sp>
      <p:sp>
        <p:nvSpPr>
          <p:cNvPr id="3" name="2 Marcador de contenido"/>
          <p:cNvSpPr>
            <a:spLocks noGrp="1"/>
          </p:cNvSpPr>
          <p:nvPr>
            <p:ph idx="1"/>
          </p:nvPr>
        </p:nvSpPr>
        <p:spPr/>
        <p:txBody>
          <a:bodyPr>
            <a:normAutofit fontScale="70000" lnSpcReduction="20000"/>
          </a:bodyPr>
          <a:lstStyle/>
          <a:p>
            <a:pPr marL="109728" indent="0">
              <a:buNone/>
              <a:defRPr/>
            </a:pPr>
            <a:r>
              <a:rPr lang="es-CO" b="1" dirty="0" smtClean="0"/>
              <a:t>Historias de usuarios</a:t>
            </a:r>
          </a:p>
          <a:p>
            <a:pPr marL="566928" indent="-457200">
              <a:defRPr/>
            </a:pPr>
            <a:r>
              <a:rPr lang="es-CO" dirty="0" smtClean="0"/>
              <a:t>El </a:t>
            </a:r>
            <a:r>
              <a:rPr lang="es-CO" dirty="0"/>
              <a:t>primer paso </a:t>
            </a:r>
            <a:r>
              <a:rPr lang="es-CO" dirty="0" smtClean="0"/>
              <a:t>que sigue </a:t>
            </a:r>
            <a:r>
              <a:rPr lang="es-CO" dirty="0"/>
              <a:t>la metodología XP es definir las historias de usuario con el cliente. </a:t>
            </a:r>
            <a:endParaRPr lang="es-CO" dirty="0" smtClean="0"/>
          </a:p>
          <a:p>
            <a:pPr marL="566928" indent="-457200">
              <a:defRPr/>
            </a:pPr>
            <a:r>
              <a:rPr lang="es-CO" dirty="0" smtClean="0"/>
              <a:t>Las </a:t>
            </a:r>
            <a:r>
              <a:rPr lang="es-CO" dirty="0"/>
              <a:t>historias de usuario tienen la misma finalidad que los casos de </a:t>
            </a:r>
            <a:r>
              <a:rPr lang="es-CO" dirty="0" smtClean="0"/>
              <a:t>uso.</a:t>
            </a:r>
          </a:p>
          <a:p>
            <a:pPr marL="566928" indent="-457200">
              <a:defRPr/>
            </a:pPr>
            <a:r>
              <a:rPr lang="es-CO" dirty="0" smtClean="0"/>
              <a:t>Constan </a:t>
            </a:r>
            <a:r>
              <a:rPr lang="es-CO" dirty="0"/>
              <a:t>de 3 ó 4 líneas escritas por el cliente en un lenguaje no técnico sin hacer mucho hincapié en los </a:t>
            </a:r>
            <a:r>
              <a:rPr lang="es-CO" dirty="0" smtClean="0"/>
              <a:t>detalles</a:t>
            </a:r>
          </a:p>
          <a:p>
            <a:pPr marL="566928" indent="-457200">
              <a:defRPr/>
            </a:pPr>
            <a:r>
              <a:rPr lang="es-CO" dirty="0" smtClean="0"/>
              <a:t>Son </a:t>
            </a:r>
            <a:r>
              <a:rPr lang="es-CO" dirty="0"/>
              <a:t>usadas para estimar tiempos de desarrollo de la parte de la aplicación que describen. </a:t>
            </a:r>
            <a:endParaRPr lang="es-CO" dirty="0" smtClean="0"/>
          </a:p>
          <a:p>
            <a:pPr marL="566928" indent="-457200">
              <a:defRPr/>
            </a:pPr>
            <a:r>
              <a:rPr lang="es-CO" dirty="0" smtClean="0"/>
              <a:t>Se </a:t>
            </a:r>
            <a:r>
              <a:rPr lang="es-CO" dirty="0"/>
              <a:t>utilizan en la fase de pruebas, para verificar si el programa cumple con lo que especifica la historia de usuario. </a:t>
            </a:r>
            <a:endParaRPr lang="es-CO" dirty="0" smtClean="0"/>
          </a:p>
          <a:p>
            <a:pPr marL="566928" indent="-457200">
              <a:defRPr/>
            </a:pPr>
            <a:r>
              <a:rPr lang="es-CO" dirty="0" smtClean="0"/>
              <a:t>El </a:t>
            </a:r>
            <a:r>
              <a:rPr lang="es-CO" dirty="0"/>
              <a:t>tiempo de desarrollo ideal para una historia de usuario es entre 1 y 3 semanas</a:t>
            </a:r>
            <a:endParaRPr lang="es-CO"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48680"/>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03309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267744" y="784211"/>
            <a:ext cx="5981065"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800" dirty="0" smtClean="0">
                <a:latin typeface="Berlin Sans FB" pitchFamily="34" charset="0"/>
              </a:rPr>
              <a:t>Historias de Usuario</a:t>
            </a:r>
            <a:endParaRPr lang="es-CO" sz="2800" dirty="0">
              <a:latin typeface="Berlin Sans FB" pitchFamily="34" charset="0"/>
            </a:endParaRPr>
          </a:p>
        </p:txBody>
      </p:sp>
      <p:sp>
        <p:nvSpPr>
          <p:cNvPr id="2" name="CuadroTexto 1"/>
          <p:cNvSpPr txBox="1"/>
          <p:nvPr/>
        </p:nvSpPr>
        <p:spPr>
          <a:xfrm>
            <a:off x="395536" y="1700808"/>
            <a:ext cx="8424936" cy="424731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50000"/>
              </a:lnSpc>
              <a:buFont typeface="Wingdings" pitchFamily="2" charset="2"/>
              <a:buChar char="q"/>
            </a:pPr>
            <a:r>
              <a:rPr lang="es-CO" dirty="0">
                <a:solidFill>
                  <a:schemeClr val="dk1"/>
                </a:solidFill>
                <a:latin typeface="Berlin Sans FB" pitchFamily="34" charset="0"/>
              </a:rPr>
              <a:t>Las historias de usuario son descripciones cortas y simples de una funcionalidad, escritas desde la perspectiva de la persona que necesita un sistema, por lo general el usuario, área de negocio o cliente.</a:t>
            </a:r>
          </a:p>
          <a:p>
            <a:pPr marL="285750" indent="-285750" algn="just">
              <a:lnSpc>
                <a:spcPct val="150000"/>
              </a:lnSpc>
              <a:buFont typeface="Wingdings" pitchFamily="2" charset="2"/>
              <a:buChar char="q"/>
            </a:pPr>
            <a:r>
              <a:rPr lang="es-CO" dirty="0">
                <a:solidFill>
                  <a:schemeClr val="dk1"/>
                </a:solidFill>
                <a:latin typeface="Berlin Sans FB" pitchFamily="34" charset="0"/>
              </a:rPr>
              <a:t>Deben ser escritas por el usuario en lenguaje natural</a:t>
            </a:r>
            <a:r>
              <a:rPr lang="es-CO" dirty="0" smtClean="0">
                <a:solidFill>
                  <a:schemeClr val="dk1"/>
                </a:solidFill>
                <a:latin typeface="Berlin Sans FB" pitchFamily="34" charset="0"/>
              </a:rPr>
              <a:t>.</a:t>
            </a:r>
          </a:p>
          <a:p>
            <a:pPr marL="285750" indent="-285750" algn="just">
              <a:lnSpc>
                <a:spcPct val="150000"/>
              </a:lnSpc>
              <a:buFont typeface="Wingdings" pitchFamily="2" charset="2"/>
              <a:buChar char="q"/>
            </a:pPr>
            <a:r>
              <a:rPr lang="es-CO" dirty="0" smtClean="0">
                <a:latin typeface="Berlin Sans FB" pitchFamily="34" charset="0"/>
              </a:rPr>
              <a:t>Se debe escribir textual la terminología del cliente.</a:t>
            </a:r>
          </a:p>
          <a:p>
            <a:pPr marL="285750" indent="-285750" algn="just">
              <a:lnSpc>
                <a:spcPct val="150000"/>
              </a:lnSpc>
              <a:buFont typeface="Wingdings" pitchFamily="2" charset="2"/>
              <a:buChar char="q"/>
            </a:pPr>
            <a:r>
              <a:rPr lang="es-CO" dirty="0" smtClean="0">
                <a:latin typeface="Berlin Sans FB" pitchFamily="34" charset="0"/>
              </a:rPr>
              <a:t>El nivel de detalle es bajo, pero profundizan en el nivel del riesgo.</a:t>
            </a:r>
          </a:p>
          <a:p>
            <a:pPr marL="285750" indent="-285750" algn="just">
              <a:lnSpc>
                <a:spcPct val="150000"/>
              </a:lnSpc>
              <a:buFont typeface="Wingdings" pitchFamily="2" charset="2"/>
              <a:buChar char="q"/>
            </a:pPr>
            <a:r>
              <a:rPr lang="es-CO" dirty="0" smtClean="0">
                <a:solidFill>
                  <a:schemeClr val="dk1"/>
                </a:solidFill>
                <a:latin typeface="Berlin Sans FB" pitchFamily="34" charset="0"/>
              </a:rPr>
              <a:t>Permiten estimar los tiempos de planeación.</a:t>
            </a:r>
          </a:p>
          <a:p>
            <a:pPr marL="285750" indent="-285750" algn="just">
              <a:lnSpc>
                <a:spcPct val="150000"/>
              </a:lnSpc>
              <a:buFont typeface="Wingdings" pitchFamily="2" charset="2"/>
              <a:buChar char="q"/>
            </a:pPr>
            <a:r>
              <a:rPr lang="es-CO" dirty="0" smtClean="0">
                <a:latin typeface="Berlin Sans FB" pitchFamily="34" charset="0"/>
              </a:rPr>
              <a:t>No deben ser menos de 20 ni más de 80</a:t>
            </a:r>
          </a:p>
          <a:p>
            <a:pPr marL="285750" indent="-285750" algn="just">
              <a:lnSpc>
                <a:spcPct val="150000"/>
              </a:lnSpc>
              <a:buFont typeface="Wingdings" pitchFamily="2" charset="2"/>
              <a:buChar char="q"/>
            </a:pPr>
            <a:r>
              <a:rPr lang="es-CO" dirty="0" smtClean="0">
                <a:latin typeface="Berlin Sans FB" pitchFamily="34" charset="0"/>
              </a:rPr>
              <a:t>Permiten definir en tiempo  las liberaciones.</a:t>
            </a:r>
          </a:p>
          <a:p>
            <a:pPr marL="285750" indent="-285750" algn="just">
              <a:lnSpc>
                <a:spcPct val="150000"/>
              </a:lnSpc>
              <a:buFont typeface="Wingdings" pitchFamily="2" charset="2"/>
              <a:buChar char="q"/>
            </a:pPr>
            <a:r>
              <a:rPr lang="es-CO" dirty="0" smtClean="0">
                <a:latin typeface="Berlin Sans FB" pitchFamily="34" charset="0"/>
              </a:rPr>
              <a:t>Guían la creación de pruebas de aceptación.</a:t>
            </a:r>
            <a:endParaRPr lang="es-CO" dirty="0">
              <a:solidFill>
                <a:schemeClr val="dk1"/>
              </a:solidFill>
              <a:latin typeface="Berlin Sans FB" pitchFamily="34" charset="0"/>
            </a:endParaRPr>
          </a:p>
        </p:txBody>
      </p:sp>
    </p:spTree>
    <p:extLst>
      <p:ext uri="{BB962C8B-B14F-4D97-AF65-F5344CB8AC3E}">
        <p14:creationId xmlns:p14="http://schemas.microsoft.com/office/powerpoint/2010/main" val="522877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267744" y="784211"/>
            <a:ext cx="5981065"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800" dirty="0" smtClean="0">
                <a:latin typeface="Berlin Sans FB" pitchFamily="34" charset="0"/>
              </a:rPr>
              <a:t>Historias de Usuario</a:t>
            </a:r>
            <a:endParaRPr lang="es-CO" sz="2800" dirty="0">
              <a:latin typeface="Berlin Sans FB" pitchFamily="34" charset="0"/>
            </a:endParaRPr>
          </a:p>
        </p:txBody>
      </p:sp>
      <p:sp>
        <p:nvSpPr>
          <p:cNvPr id="2" name="CuadroTexto 1"/>
          <p:cNvSpPr txBox="1"/>
          <p:nvPr/>
        </p:nvSpPr>
        <p:spPr>
          <a:xfrm>
            <a:off x="395536" y="1700808"/>
            <a:ext cx="8424936" cy="216982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lgn="just">
              <a:lnSpc>
                <a:spcPct val="150000"/>
              </a:lnSpc>
              <a:buFont typeface="Wingdings" pitchFamily="2" charset="2"/>
              <a:buChar char="q"/>
            </a:pPr>
            <a:r>
              <a:rPr lang="es-CO" dirty="0" smtClean="0">
                <a:solidFill>
                  <a:schemeClr val="dk1"/>
                </a:solidFill>
                <a:latin typeface="Berlin Sans FB" pitchFamily="34" charset="0"/>
              </a:rPr>
              <a:t>El cliente prioriza las historias de usuario, teniendo en cuenta su importancia en el sistema.</a:t>
            </a:r>
          </a:p>
          <a:p>
            <a:pPr marL="285750" indent="-285750" algn="just">
              <a:lnSpc>
                <a:spcPct val="150000"/>
              </a:lnSpc>
              <a:buFont typeface="Wingdings" pitchFamily="2" charset="2"/>
              <a:buChar char="q"/>
            </a:pPr>
            <a:r>
              <a:rPr lang="es-CO" dirty="0" smtClean="0">
                <a:latin typeface="Berlin Sans FB" pitchFamily="34" charset="0"/>
              </a:rPr>
              <a:t>Facilitan la producción de liberaciones frecuentes del sistema.</a:t>
            </a:r>
          </a:p>
          <a:p>
            <a:pPr marL="285750" indent="-285750" algn="just">
              <a:lnSpc>
                <a:spcPct val="150000"/>
              </a:lnSpc>
              <a:buFont typeface="Wingdings" pitchFamily="2" charset="2"/>
              <a:buChar char="q"/>
            </a:pPr>
            <a:r>
              <a:rPr lang="es-CO" dirty="0" smtClean="0">
                <a:solidFill>
                  <a:schemeClr val="dk1"/>
                </a:solidFill>
                <a:latin typeface="Berlin Sans FB" pitchFamily="34" charset="0"/>
              </a:rPr>
              <a:t>No debería tardar más de tres meses en desarrollarse .</a:t>
            </a:r>
          </a:p>
          <a:p>
            <a:pPr algn="just">
              <a:lnSpc>
                <a:spcPct val="150000"/>
              </a:lnSpc>
            </a:pPr>
            <a:endParaRPr lang="es-CO" dirty="0">
              <a:solidFill>
                <a:schemeClr val="dk1"/>
              </a:solidFill>
              <a:latin typeface="Berlin Sans FB" pitchFamily="34" charset="0"/>
            </a:endParaRPr>
          </a:p>
        </p:txBody>
      </p:sp>
    </p:spTree>
    <p:extLst>
      <p:ext uri="{BB962C8B-B14F-4D97-AF65-F5344CB8AC3E}">
        <p14:creationId xmlns:p14="http://schemas.microsoft.com/office/powerpoint/2010/main" val="1472639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267744" y="784211"/>
            <a:ext cx="5981065"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800" dirty="0" smtClean="0">
                <a:latin typeface="Berlin Sans FB" pitchFamily="34" charset="0"/>
              </a:rPr>
              <a:t>Historias de Usuario</a:t>
            </a:r>
            <a:endParaRPr lang="es-CO" sz="2800" dirty="0">
              <a:latin typeface="Berlin Sans FB" pitchFamily="34" charset="0"/>
            </a:endParaRPr>
          </a:p>
        </p:txBody>
      </p:sp>
      <p:pic>
        <p:nvPicPr>
          <p:cNvPr id="4" name="Imagen 3"/>
          <p:cNvPicPr>
            <a:picLocks noChangeAspect="1"/>
          </p:cNvPicPr>
          <p:nvPr/>
        </p:nvPicPr>
        <p:blipFill rotWithShape="1">
          <a:blip r:embed="rId3"/>
          <a:srcRect l="28416" t="40157" r="26756" b="29328"/>
          <a:stretch/>
        </p:blipFill>
        <p:spPr>
          <a:xfrm>
            <a:off x="3328279" y="2587240"/>
            <a:ext cx="5268198" cy="2016224"/>
          </a:xfrm>
          <a:prstGeom prst="rect">
            <a:avLst/>
          </a:prstGeom>
        </p:spPr>
      </p:pic>
      <p:grpSp>
        <p:nvGrpSpPr>
          <p:cNvPr id="24" name="Grupo 23"/>
          <p:cNvGrpSpPr/>
          <p:nvPr/>
        </p:nvGrpSpPr>
        <p:grpSpPr>
          <a:xfrm>
            <a:off x="962856" y="1936663"/>
            <a:ext cx="2664296" cy="1051169"/>
            <a:chOff x="962856" y="1936663"/>
            <a:chExt cx="2664296" cy="1051169"/>
          </a:xfrm>
        </p:grpSpPr>
        <p:sp>
          <p:nvSpPr>
            <p:cNvPr id="5" name="Rectángulo redondeado 4"/>
            <p:cNvSpPr/>
            <p:nvPr/>
          </p:nvSpPr>
          <p:spPr>
            <a:xfrm>
              <a:off x="962856" y="1936663"/>
              <a:ext cx="2664296"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CO" dirty="0" smtClean="0"/>
                <a:t>Debe ir consecutivament</a:t>
              </a:r>
              <a:r>
                <a:rPr lang="es-CO" dirty="0"/>
                <a:t>e</a:t>
              </a:r>
            </a:p>
          </p:txBody>
        </p:sp>
        <p:cxnSp>
          <p:nvCxnSpPr>
            <p:cNvPr id="7" name="Conector recto de flecha 6"/>
            <p:cNvCxnSpPr/>
            <p:nvPr/>
          </p:nvCxnSpPr>
          <p:spPr>
            <a:xfrm flipH="1" flipV="1">
              <a:off x="2771800" y="2456676"/>
              <a:ext cx="725850" cy="53115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p:grpSp>
        <p:nvGrpSpPr>
          <p:cNvPr id="16" name="Grupo 15"/>
          <p:cNvGrpSpPr/>
          <p:nvPr/>
        </p:nvGrpSpPr>
        <p:grpSpPr>
          <a:xfrm>
            <a:off x="251520" y="3163304"/>
            <a:ext cx="3076759" cy="432048"/>
            <a:chOff x="251520" y="3163304"/>
            <a:chExt cx="3076759" cy="432048"/>
          </a:xfrm>
        </p:grpSpPr>
        <p:sp>
          <p:nvSpPr>
            <p:cNvPr id="10" name="Rectángulo redondeado 9"/>
            <p:cNvSpPr/>
            <p:nvPr/>
          </p:nvSpPr>
          <p:spPr>
            <a:xfrm>
              <a:off x="251520" y="3163304"/>
              <a:ext cx="2664296" cy="43204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400" dirty="0" smtClean="0"/>
                <a:t>Indicar si es alta, media o baja</a:t>
              </a:r>
              <a:endParaRPr lang="es-CO" sz="1400" dirty="0"/>
            </a:p>
          </p:txBody>
        </p:sp>
        <p:cxnSp>
          <p:nvCxnSpPr>
            <p:cNvPr id="11" name="Conector recto de flecha 10"/>
            <p:cNvCxnSpPr/>
            <p:nvPr/>
          </p:nvCxnSpPr>
          <p:spPr>
            <a:xfrm flipH="1">
              <a:off x="2932235" y="3379328"/>
              <a:ext cx="396044"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grpSp>
      <p:grpSp>
        <p:nvGrpSpPr>
          <p:cNvPr id="14" name="Grupo 13"/>
          <p:cNvGrpSpPr/>
          <p:nvPr/>
        </p:nvGrpSpPr>
        <p:grpSpPr>
          <a:xfrm>
            <a:off x="5578180" y="1873886"/>
            <a:ext cx="2664296" cy="1505443"/>
            <a:chOff x="5578180" y="1873886"/>
            <a:chExt cx="2664296" cy="1505443"/>
          </a:xfrm>
        </p:grpSpPr>
        <p:sp>
          <p:nvSpPr>
            <p:cNvPr id="12" name="Rectángulo redondeado 11"/>
            <p:cNvSpPr/>
            <p:nvPr/>
          </p:nvSpPr>
          <p:spPr>
            <a:xfrm>
              <a:off x="5578180" y="1873886"/>
              <a:ext cx="2664296" cy="4320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CO" sz="1400" dirty="0" smtClean="0"/>
                <a:t>Indicar si es alta, media o baja</a:t>
              </a:r>
              <a:endParaRPr lang="es-CO" sz="1400" dirty="0"/>
            </a:p>
          </p:txBody>
        </p:sp>
        <p:cxnSp>
          <p:nvCxnSpPr>
            <p:cNvPr id="13" name="Conector recto de flecha 12"/>
            <p:cNvCxnSpPr/>
            <p:nvPr/>
          </p:nvCxnSpPr>
          <p:spPr>
            <a:xfrm flipV="1">
              <a:off x="7524328" y="2365236"/>
              <a:ext cx="144016" cy="1014093"/>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grpSp>
      <p:grpSp>
        <p:nvGrpSpPr>
          <p:cNvPr id="25" name="Grupo 24"/>
          <p:cNvGrpSpPr/>
          <p:nvPr/>
        </p:nvGrpSpPr>
        <p:grpSpPr>
          <a:xfrm>
            <a:off x="4246032" y="3717032"/>
            <a:ext cx="3350304" cy="1800200"/>
            <a:chOff x="4246032" y="3717032"/>
            <a:chExt cx="3350304" cy="1800200"/>
          </a:xfrm>
        </p:grpSpPr>
        <p:sp>
          <p:nvSpPr>
            <p:cNvPr id="18" name="Rectángulo redondeado 17"/>
            <p:cNvSpPr/>
            <p:nvPr/>
          </p:nvSpPr>
          <p:spPr>
            <a:xfrm>
              <a:off x="4246032" y="5085184"/>
              <a:ext cx="2664296" cy="43204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400" dirty="0" smtClean="0"/>
                <a:t>Indicar a que interacción pertenece esta HU</a:t>
              </a:r>
              <a:endParaRPr lang="es-CO" sz="1400" dirty="0"/>
            </a:p>
          </p:txBody>
        </p:sp>
        <p:cxnSp>
          <p:nvCxnSpPr>
            <p:cNvPr id="19" name="Conector recto de flecha 18"/>
            <p:cNvCxnSpPr/>
            <p:nvPr/>
          </p:nvCxnSpPr>
          <p:spPr>
            <a:xfrm flipH="1">
              <a:off x="6732240" y="3717032"/>
              <a:ext cx="864096" cy="1296144"/>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grpSp>
      <p:grpSp>
        <p:nvGrpSpPr>
          <p:cNvPr id="23" name="Grupo 22"/>
          <p:cNvGrpSpPr/>
          <p:nvPr/>
        </p:nvGrpSpPr>
        <p:grpSpPr>
          <a:xfrm>
            <a:off x="142704" y="4173921"/>
            <a:ext cx="3350304" cy="2090736"/>
            <a:chOff x="142704" y="4173921"/>
            <a:chExt cx="3350304" cy="2090736"/>
          </a:xfrm>
        </p:grpSpPr>
        <p:sp>
          <p:nvSpPr>
            <p:cNvPr id="21" name="Rectángulo redondeado 20"/>
            <p:cNvSpPr/>
            <p:nvPr/>
          </p:nvSpPr>
          <p:spPr>
            <a:xfrm>
              <a:off x="142704" y="5542073"/>
              <a:ext cx="2629096" cy="72258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CO" sz="1400" dirty="0" smtClean="0"/>
                <a:t>Describir la historia de usuario es decir cuál es la finalidad de la misma. </a:t>
              </a:r>
              <a:endParaRPr lang="es-CO" sz="1400" dirty="0"/>
            </a:p>
          </p:txBody>
        </p:sp>
        <p:cxnSp>
          <p:nvCxnSpPr>
            <p:cNvPr id="22" name="Conector recto de flecha 21"/>
            <p:cNvCxnSpPr/>
            <p:nvPr/>
          </p:nvCxnSpPr>
          <p:spPr>
            <a:xfrm flipH="1">
              <a:off x="2628912" y="4173921"/>
              <a:ext cx="864096" cy="1296144"/>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grpSp>
      <p:sp>
        <p:nvSpPr>
          <p:cNvPr id="27" name="Rectángulo redondeado 26"/>
          <p:cNvSpPr/>
          <p:nvPr/>
        </p:nvSpPr>
        <p:spPr>
          <a:xfrm>
            <a:off x="251520" y="4249861"/>
            <a:ext cx="2664296" cy="43204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CO" sz="1400" dirty="0" smtClean="0"/>
              <a:t>Grado de esfuerzo para desarrollar la historia ( horas) </a:t>
            </a:r>
            <a:endParaRPr lang="es-CO" sz="1400" dirty="0"/>
          </a:p>
        </p:txBody>
      </p:sp>
      <p:cxnSp>
        <p:nvCxnSpPr>
          <p:cNvPr id="28" name="Conector recto de flecha 27"/>
          <p:cNvCxnSpPr/>
          <p:nvPr/>
        </p:nvCxnSpPr>
        <p:spPr>
          <a:xfrm flipH="1">
            <a:off x="2737728" y="3717032"/>
            <a:ext cx="699744" cy="460821"/>
          </a:xfrm>
          <a:prstGeom prst="straightConnector1">
            <a:avLst/>
          </a:prstGeom>
          <a:ln>
            <a:tailEnd type="triangle"/>
          </a:ln>
        </p:spPr>
        <p:style>
          <a:lnRef idx="2">
            <a:schemeClr val="accent4"/>
          </a:lnRef>
          <a:fillRef idx="1">
            <a:schemeClr val="lt1"/>
          </a:fillRef>
          <a:effectRef idx="0">
            <a:schemeClr val="accent4"/>
          </a:effectRef>
          <a:fontRef idx="minor">
            <a:schemeClr val="dk1"/>
          </a:fontRef>
        </p:style>
      </p:cxnSp>
    </p:spTree>
    <p:extLst>
      <p:ext uri="{BB962C8B-B14F-4D97-AF65-F5344CB8AC3E}">
        <p14:creationId xmlns:p14="http://schemas.microsoft.com/office/powerpoint/2010/main" val="138626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Aspectos Importantes</a:t>
            </a:r>
            <a:endParaRPr lang="es-ES" sz="3200" dirty="0">
              <a:solidFill>
                <a:schemeClr val="tx1"/>
              </a:solidFill>
              <a:latin typeface="Berlin Sans FB" pitchFamily="34" charset="0"/>
            </a:endParaRPr>
          </a:p>
        </p:txBody>
      </p:sp>
      <p:pic>
        <p:nvPicPr>
          <p:cNvPr id="5" name="Imagen 4"/>
          <p:cNvPicPr>
            <a:picLocks noChangeAspect="1"/>
          </p:cNvPicPr>
          <p:nvPr/>
        </p:nvPicPr>
        <p:blipFill rotWithShape="1">
          <a:blip r:embed="rId3"/>
          <a:srcRect l="13382" t="3735" r="12790" b="3735"/>
          <a:stretch/>
        </p:blipFill>
        <p:spPr>
          <a:xfrm>
            <a:off x="1547664" y="1412776"/>
            <a:ext cx="6336704" cy="4765202"/>
          </a:xfrm>
          <a:prstGeom prst="rect">
            <a:avLst/>
          </a:prstGeom>
        </p:spPr>
      </p:pic>
    </p:spTree>
    <p:extLst>
      <p:ext uri="{BB962C8B-B14F-4D97-AF65-F5344CB8AC3E}">
        <p14:creationId xmlns:p14="http://schemas.microsoft.com/office/powerpoint/2010/main" val="26878258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 name="Imagen 2"/>
          <p:cNvPicPr>
            <a:picLocks noChangeAspect="1"/>
          </p:cNvPicPr>
          <p:nvPr/>
        </p:nvPicPr>
        <p:blipFill rotWithShape="1">
          <a:blip r:embed="rId3"/>
          <a:srcRect l="13973" t="4720" r="13382" b="2751"/>
          <a:stretch/>
        </p:blipFill>
        <p:spPr>
          <a:xfrm>
            <a:off x="971600" y="620688"/>
            <a:ext cx="7416824" cy="5668142"/>
          </a:xfrm>
          <a:prstGeom prst="rect">
            <a:avLst/>
          </a:prstGeom>
        </p:spPr>
      </p:pic>
    </p:spTree>
    <p:extLst>
      <p:ext uri="{BB962C8B-B14F-4D97-AF65-F5344CB8AC3E}">
        <p14:creationId xmlns:p14="http://schemas.microsoft.com/office/powerpoint/2010/main" val="32290036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 name="Imagen 3"/>
          <p:cNvPicPr>
            <a:picLocks noChangeAspect="1"/>
          </p:cNvPicPr>
          <p:nvPr/>
        </p:nvPicPr>
        <p:blipFill rotWithShape="1">
          <a:blip r:embed="rId3"/>
          <a:srcRect l="13382" t="4720" r="13972" b="4720"/>
          <a:stretch/>
        </p:blipFill>
        <p:spPr>
          <a:xfrm>
            <a:off x="755576" y="476672"/>
            <a:ext cx="7776864" cy="5816841"/>
          </a:xfrm>
          <a:prstGeom prst="rect">
            <a:avLst/>
          </a:prstGeom>
        </p:spPr>
      </p:pic>
    </p:spTree>
    <p:extLst>
      <p:ext uri="{BB962C8B-B14F-4D97-AF65-F5344CB8AC3E}">
        <p14:creationId xmlns:p14="http://schemas.microsoft.com/office/powerpoint/2010/main" val="35659170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CARACTERÍSTICAS</a:t>
            </a:r>
            <a:endParaRPr lang="es-CO" sz="3200" dirty="0">
              <a:latin typeface="Berlin Sans FB" pitchFamily="34" charset="0"/>
            </a:endParaRPr>
          </a:p>
        </p:txBody>
      </p:sp>
      <p:sp>
        <p:nvSpPr>
          <p:cNvPr id="6" name="5 CuadroTexto"/>
          <p:cNvSpPr txBox="1"/>
          <p:nvPr/>
        </p:nvSpPr>
        <p:spPr>
          <a:xfrm>
            <a:off x="539552" y="2132855"/>
            <a:ext cx="8114042" cy="25853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lgn="just">
              <a:buFont typeface="Wingdings" pitchFamily="2" charset="2"/>
              <a:buChar char="q"/>
            </a:pPr>
            <a:r>
              <a:rPr lang="es-ES" dirty="0"/>
              <a:t>El sistema se desarrolla en diferentes versiones. Los usuarios finales y otros </a:t>
            </a:r>
            <a:r>
              <a:rPr lang="es-ES" dirty="0" smtClean="0"/>
              <a:t>colaboradores del </a:t>
            </a:r>
            <a:r>
              <a:rPr lang="es-ES" dirty="0"/>
              <a:t>sistema intervienen en la especificación y evaluación de cada </a:t>
            </a:r>
            <a:r>
              <a:rPr lang="es-ES" dirty="0" smtClean="0"/>
              <a:t>versión.</a:t>
            </a:r>
          </a:p>
          <a:p>
            <a:pPr algn="just"/>
            <a:endParaRPr lang="es-ES" dirty="0" smtClean="0"/>
          </a:p>
          <a:p>
            <a:pPr marL="285750" indent="-285750" algn="just">
              <a:buFont typeface="Wingdings" pitchFamily="2" charset="2"/>
              <a:buChar char="q"/>
            </a:pPr>
            <a:r>
              <a:rPr lang="es-ES" dirty="0"/>
              <a:t>Ellos podrían proponer cambios al software y nuevos requerimientos que se </a:t>
            </a:r>
            <a:r>
              <a:rPr lang="es-ES" dirty="0" smtClean="0"/>
              <a:t>implementen en </a:t>
            </a:r>
            <a:r>
              <a:rPr lang="es-ES" dirty="0"/>
              <a:t>una versión posterior del sistema</a:t>
            </a:r>
            <a:r>
              <a:rPr lang="es-ES" dirty="0" smtClean="0"/>
              <a:t>.</a:t>
            </a:r>
          </a:p>
          <a:p>
            <a:pPr algn="just"/>
            <a:endParaRPr lang="es-ES" dirty="0" smtClean="0"/>
          </a:p>
          <a:p>
            <a:pPr marL="285750" indent="-285750" algn="just">
              <a:buFont typeface="Wingdings" pitchFamily="2" charset="2"/>
              <a:buChar char="q"/>
            </a:pPr>
            <a:r>
              <a:rPr lang="es-ES" dirty="0"/>
              <a:t>Las interfaces de usuario del sistema se desarrollan usando con frecuencia un </a:t>
            </a:r>
            <a:r>
              <a:rPr lang="es-ES" dirty="0" smtClean="0"/>
              <a:t>sistema de </a:t>
            </a:r>
            <a:r>
              <a:rPr lang="es-ES" dirty="0"/>
              <a:t>elaboración </a:t>
            </a:r>
            <a:r>
              <a:rPr lang="es-ES" dirty="0" smtClean="0"/>
              <a:t>interactivo.</a:t>
            </a:r>
            <a:endParaRPr lang="es-ES" dirty="0">
              <a:latin typeface="Californian FB" pitchFamily="18" charset="0"/>
            </a:endParaRPr>
          </a:p>
        </p:txBody>
      </p:sp>
    </p:spTree>
    <p:extLst>
      <p:ext uri="{BB962C8B-B14F-4D97-AF65-F5344CB8AC3E}">
        <p14:creationId xmlns:p14="http://schemas.microsoft.com/office/powerpoint/2010/main" val="21002002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jpeg;base64,/9j/4AAQSkZJRgABAQAAAQABAAD/2wCEAAkGBxMTEhUTEhMVFhUWFx4YFxcWGBgXGBsXGRgXFxYYHhcYHSghGRslGxUWIzIiJSkrLy4uGh8zODMuNygtLi0BCgoKDg0OGxAQGy0mICYwLy8wMi0vLzI3LS4uLy0tLi8tNS0tLS03LystLS0tLS81MC0yLy0tLS01Mi8tLS0tLf/AABEIAL4BCQMBEQACEQEDEQH/xAAbAAEAAgMBAQAAAAAAAAAAAAAABQYBAgcEA//EAEAQAAIBAgQEBAMHAQUHBQAAAAECEQADBBIhMQUGQVETImFxMoGRBxQjQmKhsVJDU3KSwRUWM4LR4fAlY6Ky8f/EABoBAQADAQEBAAAAAAAAAAAAAAADBAUBAgb/xAAyEQACAgECAwUIAgMBAQEAAAAAAQIDEQQhEjFRBUFhkfATInGBobHB0TLhFCPxMyQV/9oADAMBAAIRAxEAPwDuNAKAUAoBQCgFAKAUAoBQCgFAKAUAoBQCgFAKAUAoBQCgFAKAUAoDW5cCiSYFAR17jSjZWProP5NAfbAcUt3dFJDD8raH39flQHtoBQCgFAKAUAoBQGAaAzQCgFAKAUAoBQCgFAKAUAoBQCgMTQGaAUAoBQCgFAKAhsTfzt6DYf60B8HQUBGYpMpDKYYGQR0NAWrhuK8W2r9xr7jQ/uDQHpoBQCgFAKAw1AaKKA3AoDNAKAUAoDBNAYzUBkGgM0AoBQCgFAKA+b70Bsq0BtQCgFAKAUBqWoDDmQY3jSgKpYxWldOH0bEUOnlxN3SuAnOWXAsLJAzM0An9RH+lATFAKAUAoAaA03oDcUAoBQCgANAKA1agNaA2SgNqAUAoBQCgNWagCigNqAUAoBQCgMGgNTQGGYDUmB3NAU/jWDDsbuEuJcnV7aMpM9WUA69ZH/5XTjINOKgSGMEbg6EH1B2rpw3xl654DXwp8JYlunmYKI/q1YbVw6fPh95HKuuYKrDPEeYAiRr1rh06dauBlDKZBEg+hoDegFAKA03oDYCgM0AoDw4/GFdF+Lv2/wC9AV3Ghn+Ik+5/0oCLa2yGUYqe6kj+KAsvLXGjdm1d/wCIokHbMvf3Gn1oCfNAYigM0AoBQCgFAasaAKtAbUAoBQCgFAKAUBiKA8XFVfIGtjMVOYr/AFAAyvvrI9qA8eH4phsSpVwoI0ZLq5WU9vN19vQ16aaOJpn1wNm0WKgpeVQCrMRcZZJ8pYyY00J1+lcOkV9oPEFSwtgiWvmAOypDsf2UfOuI4ym8DxRtv4YQurbgCSP+1dYR0fgLwvhwYXUTvBJMH/z+K4dJPNQG1AKAUAoBQGGMCaAgmeZJ60B8LwoCNxK0BGrifCupcH5GBPtsw9iCaA6SDQCgFAKAUAoBQCgFAKAUAoCM4vx/DYYTfuqp6Lu59kGvzipqtPZb/BZIbb66l77KZjvtFuXW8PA2GLHYsCzH2trt7k/KtKHZkYLiult67zOn2lKb4aY+vgengnBuKXLgvX8S1nukh5A/9seRZ/8ABUd1+kjHghDP0+vM9006qUuOcseunIvijTUz61lmoZoBQHwxGDtv8aK3uAf3oCn4rAXsBixdw7ouCuA+LYYbXY+NW/LIHeNCMpJEdBniuOa6jC+tvw41ZVZXUSrwMxkSVWRArgIvAcTVlAw6eGh/MR5iO9dOF45fsFLKzu0sZ312/aK4dJKgFAKAUAoDS5dVfiIHuYoDyY3illEYtcWAOhBP0FAQVnEhgCDIIkH0O1AZuXKAj8VdoCGxCm4wtrqznKB6nSunDqKLAA7CK4dNqAUAoBQCgFAKAUBq7gCSQANydB9aJZ5BvBVuN8+4awDkDXjt5B5J9bh0/wAs1fp7Otse+3x5+X/Cjb2hVBe7v8P2Vf8A2zxXiAP3dfCt7eSU0mD+Mw1I6hSD6Vd9hpNM/wDY8vx/RT9vqtT/AOawvXefezyALQ8TEi5iXbUpZhVn9VxiGIPcCa8y7R43w14iur/C5HV2fwLiszJ9F6yMNxy2jLZYnAKOllUeSDp4jsmYH0K+56VyWnlJca/2fHby3x9TsdTCL4H7nwx9ds/QtfD+YkDFL1yRul7JltMh2PiKzJPecuvSqM9NJrMV8VndP4bP7l6GoSeJP5428+X2J1L6ElQykgAkAgkA7GOxqq4tLLRZUk3hM+lcOigFAefG4NLq5XEiQR0II2IPQigObc5cFu4YllvE2Xt5Us5BpcBkuXmSxzCTqTrOwrpwk+EcPHktr6L7ADX9gaMIvoEVw6ZoBQCgFAKArHGb7NibVpI85IJImAqliYkf0/vQFf4tdc3LlgFSqmC8Eaxr5Z6GRv0oCH4XxLwB4LklQfK3aTMH07V04S17icSDoRuDofp0pgEdiOJyJGusSNp7T30oCf5Ou4ZWz3Lo8Y6AMCqrPQMdCx2n5DrIF7rh0UAoBQCgFAKAjuLccw+GE37qp2WZY+yjU/SpqqLLX7iyRWX11/zeClcS+0vMcmFsnUwHubkkx5bYOvzPyrTr7Kws2y8v2ZtnaeXipef6NMRwXF4plbEXQiFtPHMdNlsiBO+8fOvUdRTSmq1l+H5ZHLT33PNjwvH9bE6OVFsJms2bd+7vN05VGmwUAzPZj86qf5jseJycV4evXQt/4arWYRUn4+vXUjuM8QRgLeKW8jBZKo/hhZPRZCsBpGYEfqNS01NPiqafxWf78vIhtuTXDamvg8f15+Z5MNjb1m4rYdnxVoCT4Y86qNCLlsfG0bGRMVJOFc4tWJRfjy+T+54hOyEk4PiXhzXxXefS/wA2cOxbeHirL2zsHcDQ9iVMjXoQR3rzHR6mlcVcs+CPctVprnw2LHxPHY4ZcQi9wq8bls3CjC2IhhMZ0aFZQI809QRvXt2xkuDUxw8Z3/HeRqmcXxaeWVn14Fys8Ge6bdzFFfFtgj8HMo1gzO8iP+kSazndGGY18n1NBUyniVnNdCeFVi0KAUBrnHegKF9oONDtbtoZlgAR3Lax+30rqOE1yzb/ABCd4Tf3I/6GjCLLXDooBQCgFAa3GgE9hQFd4Naz4q5cO1tMo/xOZPzAX/5UBV7rRcu/42/+xoCu4tCbqAQJdRJ21YDX0r0eTsWP8Aea94QHQ3Mo/dq8norPOnE0fCtZw2R3ZlCiGFsAMGnOFgDTpvQFe5P5PxtxFu4x7YDtnCqfMiERk8oif+YxPUigOpigFAKAUBh2AEkgAbk6CnMN4Kpxn7QMJZkIxvN2t6r83On0mr9PZt1m7WF4/oo3doU18nl+BT7/ADbxHHMbeFQova0DI/xXT8PuMtaMdFptOuK15+P6/wCmfLWanUPhrWPh+/8Ah9sByCWzPi7xd11a1YIuXST/AFMdj9fevNnaSWI1Rwur2R6r7Pzl2yy+i3Zb+TLGHUXFt4X7u6NlIchrxUiQzE6gE5oEkaVnayVjw5T4k+nIv6SNayox4WvM+PNHLllmbENbe5IhwHclRvmVNyBGqqV0mK96bVTS9mml02/P5aZ41OkhJ8bTfzf2/CwVu9dx2EVb1q6GwsSGTLct5TsPDchl1/UT61cS097cJRxPx2fmtvoVM6ihcUXmPmvrufZOesNiU8PHYbSfiXzAHqQNHT3Uk15fZ9tT4qZevsz0u0KrVw3R9fc8NzlzMy3uFXmujOOpRrcgnVyRI9ImpFqsJw1McfXPy9Ijely1PTSz+C14bl9bqNcxps4m4iwfDRQwZRJBuLDM3oYGu1UJalwfDTmKfV/jkX4afijm7En4IhOA8ZsYlPu/jHAgyBatC2qvJjMLzIfMdokGR9LN9FlUuPHH4vO3yz/RXovrtjwZ4PBY++C2YLC38NHiYoXbI0/GWLo7RcU+cz0Ik96oTnC3+MMPw5eRehGdXOWV48/M9XC+P4e+zJbuDOu6nytHcKdY/jrXizT2VrMlseq9RXY8Re5J1CTGl5gFJJAAEkkwAO80W4zg5VzHzOpvZLAbEGcoa2TlzHZYOhPqNKtf4lijxS2+JW/yoN4jv8D5cFwl+9dF3ELkCHRJlp9Y0AG9V3hcidblx4NZXxfFzPKyoUMVSOpZR8Z95A96KeIuIcctMtSNNeT0bUAoBQCgIzieLGbwwdYkj3mP4P09KAhMFxM2Lr6FrbQXgSVaIDeshdv06dZAg+O2oxLlNUuAXFPcOJn6zXQVG6Wa89tjGgK+gnX+DrXTh0zh2NFsAphlBI+PMzsw6HPkkz9Na4CS/wBp32EW7DSeraKP2E0B9uXsJet22F9lLM5YBBCqDEKIjsTtuTvueya7jkU+8lK8nowTQHi4nxezYGa9cVBvqdY9FGpqSumdjxBZI7LYVrM3go3GftPAlcLan9d3QfJBv8yPatWnsl87H8kZl3aiW1a8yIThvEeJANcNxVnRrhyWY1Mi2NSdQAQDPerDt0ul2jj5bvzIPZanUrMtl47LyPRwrgOBQlUb7/iBtbV1tWzuZDMYcCNYLbjSvFup1Et37keuMv8Ar6fE9VaeiO0ffl0zhevM9NvmfFW7qW/BWwqkn7uLZQEAEAAgGRrOZdNBp0Ph6SmcHLi4m+/J3/LuhJLhwl3YIzi1mzcvC9hz91vHVrbHKAxmWS4PKp3kMVqepzhDgs96PVflc/uQW8E58db4Zd6f4fL7Hs/29i7L2/FzPqIZh4bx/Sbglbq6ncMNSQRUf+NTZF8G31+nNPyJP8m6uS49/p9eTXmdA4Fxu3iVJUMjKYZHEMOx9QehFZF+nlS8Pl1Rr0aiNyyufQiOLcHuW76PhbFq4rMWdbuXw7dzT8VD8SMdZygzAMTrU9V0ZVtWSafdjm10fXwILapRmnXFNd+eSfVHz5nw9j8O7fwj4i+FJiwjlDt8TAQV02MnXbWvWmlZvGE1GPi1n5HNTGvaU4OUvBEAvO2ZTYu4ULb2yW2uWiBuF8onpt5Z+tW/8DD44zy/HD9fUp/5+fclDC8Mr19Dfh3MmEwojDE2VbzG1dBuWmOxIuJmdG0AkgjQeXrXLNLda82b+K2fk8J/T4nqvVU1fw2XR7rzWX65HpxHD8Ni5fC3MOl55LWrhW4rEgagTmTYbDWBIqONltO1qbiu9bYPcqqrveqa4uj3z+vWxF2rfEMJ5bmGN+0NPDZPHSOuRlk2xoNDpt5dKmb0928ZcL68vPr63IktRVtKPEunPyPviuGjEjxMLaxFm/IJtXUY2iw18txgfDMTDaDSNJFeI2+y92xpx6p7+Xee5VK33q01Lo1t/RN3+bkwdi3advvGJCwwQyobchrh6DadTpJqtHSO6bklwx9dxYerVMFFvil67zn/AB/jmLxtxUzFs3w2LYMA7/CNW/xN6kaVp00VUxb+rM66625pfRFn5U+zhw6X8U5Rl1W3bbUH9T9Nz5RPv0qhqtdGScILPiXtLopQanN/IuV3l4He9djt5B+6qD+9ZZpnownBktiFn/z1oCRRYoDagFAKAwaAhOLcLzuLiqCQCT5iCWCsiADYAC4xmgPvwnAeHnVh5WC6HXUAg+/5d/WgPDzXggQlwDbyn23X/X60BzrH2IvBo1k69xpA/n616PJ1fl0g4WxH90o+YUA/vXk9EjQGGYASdAKAq3GefsHYlVfxn/ptaj5v8P0k+lXqez7rN2sLxKV2vqr2zl+BVcRzbjsWD4ClF2y2QXuCdizldv8ACAfoavLR0U/z3+Oy9fEpS1l938NvhzPN/ui8+LjsQmHTfzPnutA1MTuQNpYjQaxXta2P8aY8T8kvXyI/8N/yulwr6v18yRsYvBYZbd7CYdbqSA+IuGShmCCuWbbEbGADPWonC+5uFssPuS7/ANkinTSlOqOV3t936+hvzfwnFu6uLxuWic1q5nCIh3SQoiezRqY1EgU0d1MY44cPvWM56/8ABq6bnLPFldzzjHrqfHhvHrThbXEkRgSPDxCiGnoSya7z51Pae9erNPOLctO/jH/v2OV6mMsRvXwl6+50W5hrV22AyrcSARmhwezAmZPrWMpShLK2fkbDjGccPdEFxfk23cBNtij+vmB6a9SY6kn1mrdOunD+SyindoYz3i8McA4XcsqbNy2ptyZ82ZY2kZtieu3ypqLo2Pji9xp6JVrgktjRreFw7pftW7tzdA1pmuIoLEPPmjcR1ggbUzdbF1yaXx2b6BqmqSnFN/DfHU8/GDir1t3s3kvIG+CyCjKBOhGabhg7Zh3AOgqSn2VckpxafV/828meLva2RbhJNdF/3fzRXuXecruGi1cts9kHKIgXLe+hECdjo0HfWrmo0Mbffi8S+jKmn10qvcksr6ou+Iw1rGKHt3CrDuMw9rli5oR7gGNiKyoynQ+GS9eDRqOML1mL9eKZB4/gOCWFxeHW1IH49qVsliNRoT4euwbT1q1DUXveqWfB8/7+RVs09C/9Y48Vy/r5kbd+z7D3pOExgMakeW5E6jzIQRtpM7VMu0rIf+sPx9yL/wDOrl/5z/P2JLC8UucNtEY7Ei+drdtFLPp3uNHTo3yJqCVUdVPNMOHq3y8ieNr00MXSz0wUvmXnnEYnyrNm31RDJP8AibQnTpoK0tPoK6t3uzOv19luy2RJcu8i3rwDXCbVuI8w857lV0gdi3oelV9RroQ2ju/p8yejRTnvLZfU6PwTgNjCrFlACfic6u3u3+m3pWTdfO15kzWqphUsRRJ1CSigFAKAUAoBQGDQGlAbKKA8PHVmyfcfzRA5txPD+VnH9ncWfa4rCfrbH1rpxFk5Z5lt2bQtXpULJVwCwIJLQQNQRJG3agI3jH2porZLFpuxuXgQB+oWx5mHzB9K0adBxLilLy/ZQu1vC+GK8/0QWKw2P4iZS615C2kA27IAOh1AUx6ZjVyFlGn7sPzf7+xTlC/UPnleS9eZYuD/AGaIpzYm4WJ3S1KJB0ILfER7Zaq29pye0F5lmrs2K3m/I25kvYzCqFw9lLGH1BayA9wAd5EKWERpvpO0808abXmbbl4jUSuqWIJKPhv6yRfLXMC5pxqJdQCFvXQrXEBMhSW1cTOm4g7jaxqNO8f6nh9FyZX0+oWf9qyur5omL2OtYfFu5wqnCugHjWrRyhGCli+XyXEnruOxqsoSsqSU/eT5N9/h3pll2Rrtbcfda5pffuaLrhltm2othDaKjKFAyFCNIA0yxWfLi4nxc/yaEVHhWORz7nfktEDYiy4RdM9tjpqQBkJ9Y8v0jQVraLXSbVc1nx/f7MnW6GKTsg8eH6/Q5M4fj7QIRhbsH+/2BkedbczrrpIB3mmss0893vLw/LGjr1EFhbR8f1/wtv8AvDaLGxbu23xAUZQSVR2jown6CTVD/GmlxyTUfqi//kwcvZxacvuQmBx13FeJh8UFtYhZIsmQlxD1Bk7QQGWe5DVZsrhTiyrePXvT9d32K1c53Zrt2l07mvXpnkw+EbC3AtpjauER4beYMoIzOSNHAk67+xMCWU1dHMlldfx4EUYSpl7rw+nrmT/A+JWWcl7K2L7mD8I8SNfiGpO+h7GCwE1Uvpmo7S4or6evWC1RdCUt1wyf19esns4ty7h8Qwd084/MuhI7GNx71HTqbKliL2JbtLXa8yW5BcSwb2Dkw961aYiVRUOZvNBbSSTqPytMxFW6rI272RbXXPL18UU7K5VPFbSfw9fZn2uY5zh2XifhIjrARC3itG5gHTYbfONqjVa9onpstrvfIkdj9m1qcJPuXNlQx3M+VDZwFs4dO6geI4iSWc/CfXU+oitGGjzLjvfE/ovl6+Bny1eFwUrhX19efxI/gvA8VjCQqAWpksTFvN1YsJN1tT1J13FTXaimjm9/r/RHTp7b34fT+zo/LfKFnCw2t27EeI/T0VfyD6n1rF1Gtsu25LovybOn0cKt+b6/osoqmWxQCgNSe1AZAoDNAKAUAoBQCgME0BXeZeaMNYPg3GY3HgZQp0DGAxYwAvznSrFWmsnHiXIr2amuEuF8yn84YK8EbwWjNGaQCGgyAeo16ioouKfvIlknj3Su8trjbkh7dvKDEl4PyUA/vFdmoL+Lycg5Pmix47C2cKn3rFWbdxhCWre4zGT10O0yRpGm9TaWNk5cEHjqRamVcI8c1nHImeUeKjiFlkvXSLqknJaJtAJplgAnMAe87ielS6ip6eWYrbx3IdPar44k9/DYiOL8LuYW6oa7dCN8LW3ZCSANJB3CgADf1Os2qbI2xeEs+JVuhKqaTbx4Etwzm0KRbxBD2mEZ2jNB6kAQyxv1Akmaht0efehs+hNXq8e7PdEbzryu9pWvYeXtHzMsyyeq9039RJ1qXSaqM2oT2f3/ALItXpXDM4br7EdylzE+EhWLOjfFbkTJOjWxuSZggeh6zU2q0yu3Wz6/si02pdWz5dP0dN4fxLPaN25bewo/vsqnLAOYgMco942rGnVwy4U1L4GxC3ijxNYXibcM4vYxAbwbivlMNHTtoehjQ7GuW0zrxxrGRXdCzPA84OejmrLiroxw8W3OXw1hkQq2nlYAMRBE7771sf4eaounZ9epj/5mLZK7ddOh6OJczcPKgLg2IE5WUW7XqSGRp6kxXmvSalPez7v7nuzVaZr/AM/svySVvnSynh+Lh7qwMqOYdtdDDNDH1J1PrUD0Fks8Ml49xNHXwjjii/Dv/sso+74y0CIuIdiJDK3uPMjifQiqX+yieOT9eaL3+u+Gea9eTKjzTwbIgS7dBtE+RyB4wK6hCP7ade2pkzpWjpb+KWYrfvXd8fAzdXRwLEnt3Pv+Hiejgd3G2kDYq8lmwrCDdhnZf6ZMESNNdZ2EaVHetPN4qi3J9ORJQ9RBZtklFdeYxvO4dwllcoJIFxxqYUk5V6a5NTvMRNdh2e0sz8l+RZ2gm8Q8/wBFOvcPvYm8fDD3HmCWhjMDUuYyjXrA+elaSshTD3sJGc653T93LZdeC8hWlh8UFuPoQonIv6emcSeoA9Ky7+0ZvavZevI1Kez4R3s3Zb1tgQAAANABoAO0Vmt53ZopYPoBQCgFAKAUAoBQCgFAKA8fEuKWbC5r1xEH6jBPsNyfapK6p2PEFkjsthWsyeCkcZ+0+2srhrZc/wBdzyr7hR5iPfLWnV2VJ72PHw9fszbu1IratZ+Pr9FUv43H8RbL+JcU/kTy2x7x5R7vV1V6fTLOy+PP18Ch7XUal43fw5eviXBOTGvYe0Me8NZBUG0czNaiVttIgsDtE6ab61my1ijN+yWz69epqR0jlBe1e66dOh6uDYZryMLK5bVtgirfYu5AUEyQZU6roS2/TYVLq+B7vd9C1TZxrZbLqRvGOU8al5cVh3szb/stUDAkZlLEw0x1yxvvFe6JVYcbM7nm+NuVKGNiU524G+LwSFFi7bIueGCG1ykOgYaEidO8ete9JbGq155PY8auqVtW3NbnLnvX8O9snxLVxBNsFSmVZJBAO8nNMjWTM61tqMLE1s0+ZiSnODT3TXLwOqcucdscSsGzfVfEA86dD+tJ/jce2+NfRPSz44cuv4ZsUaiGqhwy59PyincY5VvYe+yoouhli3AMwT5Qf6HGU6g669zWhTqoWQy3jHP10M+3SzrnhLOeXrqdUwFgpYt2nclhbVC06lgoBM99Caw5yUpuSXfk3IR4YKLfdgpWKxFvAaYLAuzyV8e6rbiZAJ8x228oOh1rThCWp3tsWOi9Y+5mTnHT7VVvPV+s/Y9XDGe8n/qQDqTKEZljN0dF0gdCdRrPevFiVcv/AJ9n3/0z1XJ2L/6Ft65o+vF7OFwV6wy22tBiSXssQfLl0a3rnSG17dK80u7UQkm8+D/D7merlTp5xaWM96+XNd6JHivLWFxgF0RLifEtx5hGhOhDdPpUVWruo93p3PuJrdJTf73XvRWG5bwgvtZu4tkZY8rotsEGYKs3lbrqNdDV7/KvcFOMMr45/so/4lKm4Sm0/Ly7icxnKWHuWkQ4i8Qg8k3A+oGkLGunQRVSGtsjNy4Vvz2wWp6KuUFFye3LcifswsPbW/dueSzoAW8oJWZbzbACBPy6VY7TlGTjGO8v2QdmRlFSlLaP6JLjHOgCv91TxMg811tLamCV3gme+gMiCZAMNOgba9q8Z7u9k12vWH7NZx39xRMZi8Vfy3Hd3LGFGVyCTMIFUZdRBiJ0n1rWhCqvMUsY+Hn1MmdltuG3nPx8i1cvcmXXVTiiUXfwgQW2ES/5PYftVDUa+EW1Vu+poUaCclm14XQvOBwNuygS0ioo6Afz3Pqayp2Sm+KTyzUhXGC4YrCPRXg9igFAYoDNAKAUAoBQCgIHmHmzD4Q5bhZrkSERZMHYkmFA+dW9Po7b948urKt+srp2lz6HPuNfaNibkrZC2F7jzP8A5iIHyHzrXp7LqjvP3vsZNvadktobEfwzlXHYxvEKsAd7t8nX/NLN8hFS26zT0LhXkvWCOvSX3Pifmy9cF+zjDWoa8TebsfKn+UGT8zHpWVd2nbPaGy+pp09m1Q3luy44fDoihUVVUbKoAA9gKzpScnls0IxUVhIi+ahf8AthlVrinNlIkkQQcv6hIPrBHWp9N7PjxZyZBqVPgzDmjmnE0xBU3lvNbcKDdto3hvpC+J4asGCkkaMBHTQidev2eeFrK7nz+WTIsdmOJPD71yfxx68iFfA37zFfCu3I0DQ90/NhoRPaKsKUILOUvJEDjZN8m/HdjCX8Rg7vlL2XEEiCgI6ZlYCRPp3pKFd0d90Izspntszq2O5XwuORL1xCty4ikvbJVjKg6g6HpuCdKxIaq2iThF7J95tT01V8VKS3a7iOtfZ5h7TBhiL6xMZSgbQEmCEmYnbWpn2jZJY4V6+ZCuzq4PPE/XyPFiOerNnKmHR7oWR4t1znIOpylpJGxkwBAEbVLHs+c8ubS8EiKWvhDCgm/F/jO57zw21xJRibWIuq6nRSdLbwpgL+Q+qk77mBUXtZaV+zlFY+6/JJ7KOqXtIyeft+iw8F+8MhXF21DKYDKwIcR8XcbkaxO8Daql3s1LNT2+xcq9o4tWr+yq8b+84IMLQZ/FuE+KSzAAmQuSYQyTJG4A+V+n2WoactsLl+c95n3K2hNR3y+f4x3EcnH2NwDG2lu2v6Sgm3poVMkvPUE9jpFTvTLhzS8P48/jyIVqHxYuWV8OXw5lrODw1rB3msXClq6hIi4QFYggZMx8jFiBHfQ1n8ds7oqay14ffqaHBVCmTg8J+P2K9wBLnELTWMbYZgmYJiJAZGGhWTGeCI0nYZh1q3qHHSz46Zc+cevr/hUoUtTDgujy5S6ev+nna9w3BZVATE4hWg3PMUTzSJgsBlEaLJkHaa941Woy/4x6d7+3PxPOdNp8L+Ul39PvyK/wAZ43exRBu3ZBJ/DGiLlgk5RPyJJOh6Vdp09dP8F8+8pXaiy5++9uncTXL3KWJcyC9m2VgszSWBEmLawGXX82nvVXUa2qO38n67/wBFrTaO2XgvXcdB4HwKzhVi0pk/E7asY7noPQQKyL9RO55ka1OnhSsRRJ1ATigFAKAUAoBQCgFAKAUAoCvc18qW8b4ZLFGQ6sACSh3XX1gg6xrprVzSayWnzhZT+5U1WkjfjLxj7H04LylhMNBS2GcfnfzNPcdF/wCUCvN2sut/k9uiPVOkqq/it+rJ2qpZFAKAUBWOcOJYnClL9oI9geW4rKZBJgNmGoGsbaes6XdJVVbmEsqXcUtXbbU1OOHHvPlgOdPGth7WExDk6EIsgNpIzmBE9fqBXbNDwSxKaR5r13HHMYNm2P5ZOLxK3sSR4KqMloCH11ZbjSR8X9J6dNZ5XqlTW4V83zf6PU9M7rFOzl3L9lpA7VSLpzrmHht3DY6zinNy9Z8QGdWZJmVgdNfLEA7HXU6+nthbRKpYUsefrv8AWMm+qdd8bXlrPl67j0c88oZi2KwykvH4lofnHVlH9Xcdd99/Oi1uMV2cu59Pj6+nLut0bebK+feuvr1vzp3B+LnDk3LXxkBVZoAHoyj4tCN4761p20qxcM+RmVXOt8UOZ1PlzmO3iQV0W8vx28wPuRB1We+o61gajTSpeecXyZv6fUxt25PoTF+yrqVYAqdCDtVeMnF5RYaTWGc85j4DebEtbsq7hgGGYRbWSQwZyNRAB0MyetbOm1MFUpTaWPPy9IxtRppu1xgm/t5+mfYth+Hoy4q794uPGbDoFZMwghipGjDTzGCRGmgrxi3VSTrXCl39/rwJP9emjix8TfcVrj3NV7E/hhhbtaAJb0XLroxgM2mkQAI2q7p9HCr3sZfVlK/Vzt93OF4fk8XL/AMRiG/ATTY3G8qLPxSdZ66AEwdqm1GpqqXvv5d5Fp9NZa/cXzOmcvclYfDgM4F24DOZhoDp8KmY23MmsPUa+y3ZbL1zNujQ11bvdlnqiXRQCgFAKAUAoBQCgFAKAUAoBQCgFAKAUAoBQGl60rKVYBlYQQRIIOhBB3FdTaeUcaTWGfPB4RLSC3bUIi7KogCTJ/cmuznKb4pPLOQhGC4YrCPvXk9CgFAKApPN3Jq3GN+0cnxNdUKXz6bquYQ3eImZ3309JrnFcEt+ngZmr0Sl78duviUDAYPEriALC3fFUyoGhWTuZkKO8mDMSa17J1OvM2sGTXC32mIZyvodNt8YfCIX4hfTOwGWygBYRMxABaZHoI3rDdCulw6eLwu9m4rpUx4r5LPRFU45z5dvDLhz4SsDMjz/ABAAhpiNDttr2mr9HZ0IPNm7+hn39oTntXt9yE4Zw/xiyKlx7h0XKAQoEySxgasTrodO+9uyz2eJNpIq11+02Sbfr4Fz5f8As7toc+JPidrY0URqCxHxH021I1rM1HacpLFe3iaVHZkY72b+BeLNpVUKqhVAgAAAAdgBtWW228s1EklhG9cOigFAYmgAoDNAKAUAoBQCgFAKAUAoBQCgFADQGmegNloDNAKAUAoBQCaAjeYLmHFhximC2mEGWKk9YGXUnTYb1NQrPaJ1rchvdfA1Y9jn/HefiA1vBILajym40FzEgQvy3M/Ktejs1NqVzz4GTd2jj3aVjxKU63LzZ2fMznUsxZy2gAgSxPQCK1Fw1rCWy9fAzcSseW92XPlr7Pr1yHxJNpP6BHiHY7/k2Hc76CszU9pQj7te76939mjp+zZy96zZfX+jpPDeG2rCBLSBV9Nye5J1Y+prFstnZLim8mzXVCtYgsHrqMkFAalqAwDQG1AZoBQCgFAKAUAoBQCgFAKAUAoBQCgNWagCrQG1AKAUAoBQHyxF5UUs7BVGpLEAD3JrqTbwjjaSyyncZ55QE2sMM1waZnU5JGsDuYnXb3rRp7Pk1xWbL6mdd2hFe7XuznvMl97lzxLrsxYAgOTmUEA5csaCZ27exOzpoxjHhivLvMjUylKXFJ+ZI8rco3sShJTIjRF550EyciAguTAEnSCetQ6rWwpeM5a7l+X6ZNptFO2PLC6v8I6Zy9yth8IPw1l4g3G1c94P5R6CsPUau2/+T26G1Rpa6V7q36k3VYsigFAYJoDTegNwKAzQCgFAKAGgNKAA0BvQCgFAKAUAoBQCgNWagCrQG1AKAUAoDBNAVLjfPlm2wtYeL10mJzBbSnbW4dDv009RWjR2dZNcU9l9fIz7+0K4Phhu/p5kTxG1iMRYH3wZbhk21RvjUAt5UEnxFiR1K+oqxW6qrP8ATuu/Pd8+j+5Ws9pbX/t592O/5dV9iEwXCb15gLK52XrlyKGIIzuxOuh/KNek61ZndCte+8fX5Ir10zsfur14l04HyPYtEPe/GuAADN8Cx2U7n1PyArMv19k1wx2X1NOjQVwfFLdlrqgXhQCgFAYJoDXegNgKAzQCgFAKAUAoDQigMhaA2oBQCgFAKAxNAZoBQGoWgNqAUAoBQFc5j5zw2FlS3iXR/ZoZIP6m2X+fSrmn0Nt262XV/gqajW1U7N5fQ5lx3nDE4sgNAtz/AMJMwVh2Ygy/1HoBW5RoaqVlc+r/AAYd+ttueO7oeXB4e5fc5dbjGAoUsegJkA5QveZ/mpZyjXHfl6+5FGMrJYXP4F95e5FfOL+NuMbkhgqsZBBkFrg6g9F+tZGo7QXD7Olbeu79mvp+z3lTte/rv/Re0QDYAddO53NZOcmoklyNqHRQCgFAYmgMFaA2AoBQCgFAKAUAoBQCgFAKAUAoBQCgNctAbUAoBQCgFARXHOYcPhVm6/mjRF1c+y9PcwPWp6NNZc/cXz7iC7U10r3n8jm/NvO2KuHw0/AQgGFMuVYSJfppuF9QSYNbek0FUfefvP6eX7MbV6+2T4Y7IqGGwjOYUfM6Dt/NaMpqPMzoxcuR0HlTkZxD3VUDu65jHXLbbT/mcdPh1msfV9oR/jD6fv8AXma2l7Pl/Kf1/X78joHD+G27IItrBPxMdWPuf4Gw2AArIstlP+TNeuqMP4o9dRkgoBQCgME0BmgFAKAUAoBQCgFAKAUAoBQCgFAKAUAoBQCgFAKAUAoDx8YsXHs3FsubdwqcjCNG6bg6Haek6VJVKMZpzWV3kdsZSg1F4ZwVswuk3lZ2DwysxzFgYIJ+I7RNfXLDhiDwsbHynvKeZ7vJYeF8tYrGv4hEJsHdiyqs6KCZLxPfpqRVK3V06ePD39F62LdWkt1D4u7q/W50fgHKljCwwHiXf7x9SO+UbIPbXuTWLqNZZds9l0X56m1Ro66d1u+rJ6qhaFAKAUAoDUt2ocAWh02oBQCgFAKAUAoBQCgFAKAUAoBQCgFAKAUAoBQCgFAKAUBBYjlLC3MScTcTMxA8p+DMNMxXqYjfTTaatR1t0avZxeF9SrLR1Ss9pJZZOARoKqlozQCgFAKAUBoDPtQ5zNgKHTNAKAUAoBQCgFAKAUAoBQCgFAKAUAoBQCgFAK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Rectángulo 2"/>
          <p:cNvSpPr/>
          <p:nvPr/>
        </p:nvSpPr>
        <p:spPr>
          <a:xfrm>
            <a:off x="683568" y="2371678"/>
            <a:ext cx="3024336" cy="262538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CO" dirty="0" smtClean="0"/>
              <a:t>Restricción de desempeño</a:t>
            </a:r>
          </a:p>
          <a:p>
            <a:pPr algn="ctr"/>
            <a:endParaRPr lang="es-CO" dirty="0"/>
          </a:p>
          <a:p>
            <a:pPr algn="just"/>
            <a:r>
              <a:rPr lang="es-CO" dirty="0" smtClean="0"/>
              <a:t>El sistema debe responder cualquier solicitud en menos de un segundo. </a:t>
            </a:r>
            <a:endParaRPr lang="es-CO" dirty="0"/>
          </a:p>
        </p:txBody>
      </p:sp>
      <p:sp>
        <p:nvSpPr>
          <p:cNvPr id="7" name="Rectángulo 6"/>
          <p:cNvSpPr/>
          <p:nvPr/>
        </p:nvSpPr>
        <p:spPr>
          <a:xfrm>
            <a:off x="5148064" y="2371678"/>
            <a:ext cx="3456384" cy="262538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CO" dirty="0" smtClean="0"/>
              <a:t>Condiciones de satisfacción</a:t>
            </a:r>
          </a:p>
          <a:p>
            <a:pPr algn="ctr"/>
            <a:endParaRPr lang="es-CO" dirty="0"/>
          </a:p>
          <a:p>
            <a:pPr algn="ctr"/>
            <a:r>
              <a:rPr lang="es-CO" dirty="0" smtClean="0"/>
              <a:t>Se llevan a cabo 10,000 transacciones simultaneas de escritura y lectura </a:t>
            </a:r>
          </a:p>
          <a:p>
            <a:pPr algn="ctr"/>
            <a:endParaRPr lang="es-CO" dirty="0"/>
          </a:p>
          <a:p>
            <a:pPr algn="ctr"/>
            <a:r>
              <a:rPr lang="es-CO" dirty="0" smtClean="0"/>
              <a:t>Cada transacción tiene un archivo de tamaño de 500 kb</a:t>
            </a:r>
            <a:endParaRPr lang="es-CO" dirty="0"/>
          </a:p>
        </p:txBody>
      </p:sp>
      <p:sp>
        <p:nvSpPr>
          <p:cNvPr id="8" name="3 CuadroTexto"/>
          <p:cNvSpPr txBox="1"/>
          <p:nvPr/>
        </p:nvSpPr>
        <p:spPr>
          <a:xfrm>
            <a:off x="2267744" y="683367"/>
            <a:ext cx="5987427" cy="58477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sz="3200" dirty="0" smtClean="0">
                <a:solidFill>
                  <a:schemeClr val="tx1"/>
                </a:solidFill>
                <a:latin typeface="Berlin Sans FB" pitchFamily="34" charset="0"/>
              </a:rPr>
              <a:t>Otros Requerimientos</a:t>
            </a:r>
            <a:endParaRPr lang="es-ES" sz="3200" dirty="0">
              <a:solidFill>
                <a:schemeClr val="tx1"/>
              </a:solidFill>
              <a:latin typeface="Berlin Sans FB" pitchFamily="34" charset="0"/>
            </a:endParaRPr>
          </a:p>
        </p:txBody>
      </p:sp>
    </p:spTree>
    <p:extLst>
      <p:ext uri="{BB962C8B-B14F-4D97-AF65-F5344CB8AC3E}">
        <p14:creationId xmlns:p14="http://schemas.microsoft.com/office/powerpoint/2010/main" val="21834088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267744" y="784211"/>
            <a:ext cx="5981065"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800" dirty="0" smtClean="0">
                <a:latin typeface="Berlin Sans FB" pitchFamily="34" charset="0"/>
              </a:rPr>
              <a:t>Ejemplo de historias de Usuario</a:t>
            </a:r>
            <a:endParaRPr lang="es-CO" sz="2800" dirty="0">
              <a:latin typeface="Berlin Sans FB"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1388446623"/>
              </p:ext>
            </p:extLst>
          </p:nvPr>
        </p:nvGraphicFramePr>
        <p:xfrm>
          <a:off x="976000" y="1700808"/>
          <a:ext cx="7272809" cy="4104455"/>
        </p:xfrm>
        <a:graphic>
          <a:graphicData uri="http://schemas.openxmlformats.org/drawingml/2006/table">
            <a:tbl>
              <a:tblPr firstRow="1" firstCol="1" lastRow="1" lastCol="1" bandRow="1" bandCol="1">
                <a:tableStyleId>{5940675A-B579-460E-94D1-54222C63F5DA}</a:tableStyleId>
              </a:tblPr>
              <a:tblGrid>
                <a:gridCol w="1944389">
                  <a:extLst>
                    <a:ext uri="{9D8B030D-6E8A-4147-A177-3AD203B41FA5}">
                      <a16:colId xmlns:a16="http://schemas.microsoft.com/office/drawing/2014/main" xmlns="" val="2814783573"/>
                    </a:ext>
                  </a:extLst>
                </a:gridCol>
                <a:gridCol w="254112">
                  <a:extLst>
                    <a:ext uri="{9D8B030D-6E8A-4147-A177-3AD203B41FA5}">
                      <a16:colId xmlns:a16="http://schemas.microsoft.com/office/drawing/2014/main" xmlns="" val="104997012"/>
                    </a:ext>
                  </a:extLst>
                </a:gridCol>
                <a:gridCol w="5074308">
                  <a:extLst>
                    <a:ext uri="{9D8B030D-6E8A-4147-A177-3AD203B41FA5}">
                      <a16:colId xmlns:a16="http://schemas.microsoft.com/office/drawing/2014/main" xmlns="" val="289719181"/>
                    </a:ext>
                  </a:extLst>
                </a:gridCol>
              </a:tblGrid>
              <a:tr h="460358">
                <a:tc gridSpan="3">
                  <a:txBody>
                    <a:bodyPr/>
                    <a:lstStyle/>
                    <a:p>
                      <a:pPr marL="90170" algn="r">
                        <a:spcAft>
                          <a:spcPts val="0"/>
                        </a:spcAft>
                        <a:tabLst>
                          <a:tab pos="3166110" algn="ctr"/>
                          <a:tab pos="6332220" algn="r"/>
                        </a:tabLst>
                      </a:pPr>
                      <a:r>
                        <a:rPr lang="es-ES_tradnl" sz="1200">
                          <a:effectLst/>
                        </a:rPr>
                        <a:t>Historia de Usuario</a:t>
                      </a:r>
                      <a:endParaRPr lang="es-CO" sz="1200">
                        <a:solidFill>
                          <a:srgbClr val="000000"/>
                        </a:solidFill>
                        <a:effectLst/>
                        <a:latin typeface="Nimbus Roman No9 L"/>
                        <a:ea typeface="HG Mincho Light J"/>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3624348864"/>
                  </a:ext>
                </a:extLst>
              </a:tr>
              <a:tr h="213218">
                <a:tc>
                  <a:txBody>
                    <a:bodyPr/>
                    <a:lstStyle/>
                    <a:p>
                      <a:pPr>
                        <a:spcAft>
                          <a:spcPts val="0"/>
                        </a:spcAft>
                      </a:pPr>
                      <a:r>
                        <a:rPr lang="es-ES" sz="1100">
                          <a:effectLst/>
                        </a:rPr>
                        <a:t>Número: 1</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gridSpan="2">
                  <a:txBody>
                    <a:bodyPr/>
                    <a:lstStyle/>
                    <a:p>
                      <a:pPr>
                        <a:spcAft>
                          <a:spcPts val="0"/>
                        </a:spcAft>
                      </a:pPr>
                      <a:r>
                        <a:rPr lang="es-ES" sz="1100">
                          <a:effectLst/>
                        </a:rPr>
                        <a:t>Usuario: Cliente</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extLst>
                  <a:ext uri="{0D108BD9-81ED-4DB2-BD59-A6C34878D82A}">
                    <a16:rowId xmlns:a16="http://schemas.microsoft.com/office/drawing/2014/main" xmlns="" val="3426537484"/>
                  </a:ext>
                </a:extLst>
              </a:tr>
              <a:tr h="213218">
                <a:tc gridSpan="3">
                  <a:txBody>
                    <a:bodyPr/>
                    <a:lstStyle/>
                    <a:p>
                      <a:pPr>
                        <a:spcAft>
                          <a:spcPts val="0"/>
                        </a:spcAft>
                      </a:pPr>
                      <a:r>
                        <a:rPr lang="es-ES" sz="1100">
                          <a:effectLst/>
                        </a:rPr>
                        <a:t>Nombre historia:  Registrar dirección de envío.</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319947156"/>
                  </a:ext>
                </a:extLst>
              </a:tr>
              <a:tr h="426437">
                <a:tc gridSpan="2">
                  <a:txBody>
                    <a:bodyPr/>
                    <a:lstStyle/>
                    <a:p>
                      <a:pPr>
                        <a:spcAft>
                          <a:spcPts val="0"/>
                        </a:spcAft>
                      </a:pPr>
                      <a:r>
                        <a:rPr lang="es-ES" sz="1100">
                          <a:effectLst/>
                        </a:rPr>
                        <a:t>Prioridad en negocio:  </a:t>
                      </a:r>
                      <a:endParaRPr lang="es-CO" sz="1200">
                        <a:effectLst/>
                      </a:endParaRPr>
                    </a:p>
                    <a:p>
                      <a:pPr>
                        <a:spcAft>
                          <a:spcPts val="0"/>
                        </a:spcAft>
                      </a:pPr>
                      <a:r>
                        <a:rPr lang="es-ES" sz="1100">
                          <a:effectLst/>
                        </a:rPr>
                        <a:t> Alta</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a:txBody>
                    <a:bodyPr/>
                    <a:lstStyle/>
                    <a:p>
                      <a:pPr>
                        <a:spcAft>
                          <a:spcPts val="0"/>
                        </a:spcAft>
                      </a:pPr>
                      <a:r>
                        <a:rPr lang="es-ES" sz="1100">
                          <a:effectLst/>
                        </a:rPr>
                        <a:t>Riesgo en desarrollo: </a:t>
                      </a:r>
                      <a:endParaRPr lang="es-CO" sz="1200">
                        <a:effectLst/>
                      </a:endParaRPr>
                    </a:p>
                    <a:p>
                      <a:pPr>
                        <a:spcAft>
                          <a:spcPts val="0"/>
                        </a:spcAft>
                      </a:pPr>
                      <a:r>
                        <a:rPr lang="es-ES" sz="1100">
                          <a:effectLst/>
                        </a:rPr>
                        <a:t>Alta</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2217038126"/>
                  </a:ext>
                </a:extLst>
              </a:tr>
              <a:tr h="213218">
                <a:tc gridSpan="2">
                  <a:txBody>
                    <a:bodyPr/>
                    <a:lstStyle/>
                    <a:p>
                      <a:pPr>
                        <a:spcAft>
                          <a:spcPts val="0"/>
                        </a:spcAft>
                      </a:pPr>
                      <a:r>
                        <a:rPr lang="es-ES" sz="1100">
                          <a:effectLst/>
                        </a:rPr>
                        <a:t>Puntos estimados: 10</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a:txBody>
                    <a:bodyPr/>
                    <a:lstStyle/>
                    <a:p>
                      <a:pPr>
                        <a:spcAft>
                          <a:spcPts val="0"/>
                        </a:spcAft>
                      </a:pPr>
                      <a:r>
                        <a:rPr lang="es-ES" sz="1100">
                          <a:effectLst/>
                        </a:rPr>
                        <a:t>Iteración asignada:  1</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3075236823"/>
                  </a:ext>
                </a:extLst>
              </a:tr>
              <a:tr h="213218">
                <a:tc gridSpan="3">
                  <a:txBody>
                    <a:bodyPr/>
                    <a:lstStyle/>
                    <a:p>
                      <a:pPr>
                        <a:spcAft>
                          <a:spcPts val="0"/>
                        </a:spcAft>
                      </a:pPr>
                      <a:r>
                        <a:rPr lang="es-ES" sz="1100">
                          <a:effectLst/>
                        </a:rPr>
                        <a:t>Programador responsable: Carlos Pérez Suárez </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952091078"/>
                  </a:ext>
                </a:extLst>
              </a:tr>
              <a:tr h="1395612">
                <a:tc gridSpan="3">
                  <a:txBody>
                    <a:bodyPr/>
                    <a:lstStyle/>
                    <a:p>
                      <a:pPr>
                        <a:spcAft>
                          <a:spcPts val="0"/>
                        </a:spcAft>
                      </a:pPr>
                      <a:r>
                        <a:rPr lang="es-ES" sz="600" dirty="0">
                          <a:effectLst/>
                        </a:rPr>
                        <a:t> </a:t>
                      </a:r>
                      <a:endParaRPr lang="es-CO" sz="1200" dirty="0">
                        <a:effectLst/>
                      </a:endParaRPr>
                    </a:p>
                    <a:p>
                      <a:pPr>
                        <a:spcAft>
                          <a:spcPts val="0"/>
                        </a:spcAft>
                      </a:pPr>
                      <a:r>
                        <a:rPr lang="es-ES" sz="1100" dirty="0">
                          <a:effectLst/>
                        </a:rPr>
                        <a:t>Descripción:</a:t>
                      </a:r>
                      <a:endParaRPr lang="es-CO" sz="1200" dirty="0">
                        <a:effectLst/>
                      </a:endParaRPr>
                    </a:p>
                    <a:p>
                      <a:pPr>
                        <a:spcAft>
                          <a:spcPts val="0"/>
                        </a:spcAft>
                      </a:pPr>
                      <a:r>
                        <a:rPr lang="es-CO" sz="1100" dirty="0" smtClean="0">
                          <a:effectLst/>
                        </a:rPr>
                        <a:t>Como cliente quiero …… para….</a:t>
                      </a:r>
                      <a:endParaRPr lang="es-CO" sz="1200" dirty="0">
                        <a:effectLst/>
                      </a:endParaRPr>
                    </a:p>
                    <a:p>
                      <a:pPr>
                        <a:spcAft>
                          <a:spcPts val="0"/>
                        </a:spcAft>
                      </a:pPr>
                      <a:r>
                        <a:rPr lang="es-ES" sz="1100" dirty="0">
                          <a:effectLst/>
                        </a:rPr>
                        <a:t> </a:t>
                      </a:r>
                      <a:endParaRPr lang="es-CO" sz="1200" dirty="0">
                        <a:effectLst/>
                      </a:endParaRPr>
                    </a:p>
                    <a:p>
                      <a:pPr>
                        <a:spcAft>
                          <a:spcPts val="0"/>
                        </a:spcAft>
                      </a:pPr>
                      <a:r>
                        <a:rPr lang="es-ES" sz="1100" dirty="0">
                          <a:effectLst/>
                        </a:rPr>
                        <a:t> </a:t>
                      </a:r>
                      <a:endParaRPr lang="es-CO" sz="1200" dirty="0">
                        <a:effectLst/>
                      </a:endParaRPr>
                    </a:p>
                    <a:p>
                      <a:pPr>
                        <a:spcAft>
                          <a:spcPts val="0"/>
                        </a:spcAft>
                      </a:pPr>
                      <a:r>
                        <a:rPr lang="es-ES" sz="1100" dirty="0">
                          <a:effectLst/>
                        </a:rPr>
                        <a:t> </a:t>
                      </a:r>
                      <a:endParaRPr lang="es-CO" sz="1200" dirty="0">
                        <a:effectLst/>
                      </a:endParaRPr>
                    </a:p>
                    <a:p>
                      <a:pPr>
                        <a:spcAft>
                          <a:spcPts val="0"/>
                        </a:spcAft>
                      </a:pPr>
                      <a:r>
                        <a:rPr lang="es-ES" sz="1100" dirty="0">
                          <a:effectLst/>
                        </a:rPr>
                        <a:t> </a:t>
                      </a:r>
                      <a:endParaRPr lang="es-CO" sz="12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295636154"/>
                  </a:ext>
                </a:extLst>
              </a:tr>
              <a:tr h="969176">
                <a:tc gridSpan="3">
                  <a:txBody>
                    <a:bodyPr/>
                    <a:lstStyle/>
                    <a:p>
                      <a:pPr>
                        <a:spcAft>
                          <a:spcPts val="0"/>
                        </a:spcAft>
                      </a:pPr>
                      <a:r>
                        <a:rPr lang="es-ES" sz="600" dirty="0">
                          <a:effectLst/>
                        </a:rPr>
                        <a:t> </a:t>
                      </a:r>
                      <a:endParaRPr lang="es-CO" sz="1200" dirty="0">
                        <a:effectLst/>
                      </a:endParaRPr>
                    </a:p>
                    <a:p>
                      <a:pPr>
                        <a:spcAft>
                          <a:spcPts val="0"/>
                        </a:spcAft>
                      </a:pPr>
                      <a:r>
                        <a:rPr lang="es-ES" sz="1100" dirty="0">
                          <a:effectLst/>
                        </a:rPr>
                        <a:t>Observaciones: la dirección tiene incidencia en el costo del envío. </a:t>
                      </a:r>
                      <a:endParaRPr lang="es-CO" sz="1200" dirty="0">
                        <a:effectLst/>
                      </a:endParaRPr>
                    </a:p>
                    <a:p>
                      <a:pPr>
                        <a:spcAft>
                          <a:spcPts val="0"/>
                        </a:spcAft>
                      </a:pPr>
                      <a:r>
                        <a:rPr lang="es-ES" sz="1100" dirty="0">
                          <a:effectLst/>
                        </a:rPr>
                        <a:t> </a:t>
                      </a:r>
                      <a:endParaRPr lang="es-CO" sz="1200" dirty="0">
                        <a:effectLst/>
                      </a:endParaRPr>
                    </a:p>
                    <a:p>
                      <a:pPr>
                        <a:spcAft>
                          <a:spcPts val="0"/>
                        </a:spcAft>
                      </a:pPr>
                      <a:r>
                        <a:rPr lang="es-ES" sz="1100" dirty="0">
                          <a:effectLst/>
                        </a:rPr>
                        <a:t> </a:t>
                      </a:r>
                      <a:endParaRPr lang="es-CO" sz="1200" dirty="0">
                        <a:effectLst/>
                      </a:endParaRPr>
                    </a:p>
                    <a:p>
                      <a:pPr>
                        <a:spcAft>
                          <a:spcPts val="0"/>
                        </a:spcAft>
                      </a:pPr>
                      <a:r>
                        <a:rPr lang="es-ES" sz="1100" dirty="0">
                          <a:effectLst/>
                        </a:rPr>
                        <a:t> </a:t>
                      </a:r>
                      <a:endParaRPr lang="es-CO" sz="12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933217000"/>
                  </a:ext>
                </a:extLst>
              </a:tr>
            </a:tbl>
          </a:graphicData>
        </a:graphic>
      </p:graphicFrame>
    </p:spTree>
    <p:extLst>
      <p:ext uri="{BB962C8B-B14F-4D97-AF65-F5344CB8AC3E}">
        <p14:creationId xmlns:p14="http://schemas.microsoft.com/office/powerpoint/2010/main" val="22663582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267744" y="784211"/>
            <a:ext cx="5981065"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800" dirty="0" smtClean="0">
                <a:latin typeface="Berlin Sans FB" pitchFamily="34" charset="0"/>
              </a:rPr>
              <a:t>Ejemplo de historias de Usuario</a:t>
            </a:r>
            <a:endParaRPr lang="es-CO" sz="2800" dirty="0">
              <a:latin typeface="Berlin Sans FB"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3466073712"/>
              </p:ext>
            </p:extLst>
          </p:nvPr>
        </p:nvGraphicFramePr>
        <p:xfrm>
          <a:off x="976000" y="1700808"/>
          <a:ext cx="7272809" cy="4104455"/>
        </p:xfrm>
        <a:graphic>
          <a:graphicData uri="http://schemas.openxmlformats.org/drawingml/2006/table">
            <a:tbl>
              <a:tblPr firstRow="1" firstCol="1" lastRow="1" lastCol="1" bandRow="1" bandCol="1">
                <a:tableStyleId>{5940675A-B579-460E-94D1-54222C63F5DA}</a:tableStyleId>
              </a:tblPr>
              <a:tblGrid>
                <a:gridCol w="1944389">
                  <a:extLst>
                    <a:ext uri="{9D8B030D-6E8A-4147-A177-3AD203B41FA5}">
                      <a16:colId xmlns:a16="http://schemas.microsoft.com/office/drawing/2014/main" xmlns="" val="2814783573"/>
                    </a:ext>
                  </a:extLst>
                </a:gridCol>
                <a:gridCol w="254112">
                  <a:extLst>
                    <a:ext uri="{9D8B030D-6E8A-4147-A177-3AD203B41FA5}">
                      <a16:colId xmlns:a16="http://schemas.microsoft.com/office/drawing/2014/main" xmlns="" val="104997012"/>
                    </a:ext>
                  </a:extLst>
                </a:gridCol>
                <a:gridCol w="5074308">
                  <a:extLst>
                    <a:ext uri="{9D8B030D-6E8A-4147-A177-3AD203B41FA5}">
                      <a16:colId xmlns:a16="http://schemas.microsoft.com/office/drawing/2014/main" xmlns="" val="289719181"/>
                    </a:ext>
                  </a:extLst>
                </a:gridCol>
              </a:tblGrid>
              <a:tr h="460358">
                <a:tc gridSpan="3">
                  <a:txBody>
                    <a:bodyPr/>
                    <a:lstStyle/>
                    <a:p>
                      <a:pPr marL="90170" algn="r">
                        <a:spcAft>
                          <a:spcPts val="0"/>
                        </a:spcAft>
                        <a:tabLst>
                          <a:tab pos="3166110" algn="ctr"/>
                          <a:tab pos="6332220" algn="r"/>
                        </a:tabLst>
                      </a:pPr>
                      <a:r>
                        <a:rPr lang="es-ES_tradnl" sz="1200">
                          <a:effectLst/>
                        </a:rPr>
                        <a:t>Historia de Usuario</a:t>
                      </a:r>
                      <a:endParaRPr lang="es-CO" sz="1200">
                        <a:solidFill>
                          <a:srgbClr val="000000"/>
                        </a:solidFill>
                        <a:effectLst/>
                        <a:latin typeface="Nimbus Roman No9 L"/>
                        <a:ea typeface="HG Mincho Light J"/>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3624348864"/>
                  </a:ext>
                </a:extLst>
              </a:tr>
              <a:tr h="213218">
                <a:tc>
                  <a:txBody>
                    <a:bodyPr/>
                    <a:lstStyle/>
                    <a:p>
                      <a:pPr>
                        <a:spcAft>
                          <a:spcPts val="0"/>
                        </a:spcAft>
                      </a:pPr>
                      <a:r>
                        <a:rPr lang="es-ES" sz="1100" dirty="0">
                          <a:effectLst/>
                        </a:rPr>
                        <a:t>Número: </a:t>
                      </a:r>
                      <a:r>
                        <a:rPr lang="es-ES" sz="1100" dirty="0" smtClean="0">
                          <a:effectLst/>
                        </a:rPr>
                        <a:t>2</a:t>
                      </a:r>
                      <a:endParaRPr lang="es-CO" sz="1200" dirty="0">
                        <a:effectLst/>
                        <a:latin typeface="Times New Roman" panose="02020603050405020304" pitchFamily="18" charset="0"/>
                        <a:ea typeface="Times New Roman" panose="02020603050405020304" pitchFamily="18" charset="0"/>
                      </a:endParaRPr>
                    </a:p>
                  </a:txBody>
                  <a:tcPr marL="68580" marR="68580" marT="0" marB="0" anchor="ctr"/>
                </a:tc>
                <a:tc gridSpan="2">
                  <a:txBody>
                    <a:bodyPr/>
                    <a:lstStyle/>
                    <a:p>
                      <a:pPr>
                        <a:spcAft>
                          <a:spcPts val="0"/>
                        </a:spcAft>
                      </a:pPr>
                      <a:r>
                        <a:rPr lang="es-ES" sz="1100" dirty="0">
                          <a:effectLst/>
                        </a:rPr>
                        <a:t>Usuario: </a:t>
                      </a:r>
                      <a:r>
                        <a:rPr lang="es-ES" sz="1100" dirty="0" smtClean="0">
                          <a:effectLst/>
                        </a:rPr>
                        <a:t>Administrador</a:t>
                      </a:r>
                      <a:endParaRPr lang="es-CO" sz="12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extLst>
                  <a:ext uri="{0D108BD9-81ED-4DB2-BD59-A6C34878D82A}">
                    <a16:rowId xmlns:a16="http://schemas.microsoft.com/office/drawing/2014/main" xmlns="" val="3426537484"/>
                  </a:ext>
                </a:extLst>
              </a:tr>
              <a:tr h="213218">
                <a:tc gridSpan="3">
                  <a:txBody>
                    <a:bodyPr/>
                    <a:lstStyle/>
                    <a:p>
                      <a:pPr>
                        <a:spcAft>
                          <a:spcPts val="0"/>
                        </a:spcAft>
                      </a:pPr>
                      <a:r>
                        <a:rPr lang="es-ES" sz="1100" dirty="0">
                          <a:effectLst/>
                        </a:rPr>
                        <a:t>Nombre historia:  </a:t>
                      </a:r>
                      <a:r>
                        <a:rPr lang="es-ES" sz="1100" dirty="0" smtClean="0">
                          <a:effectLst/>
                        </a:rPr>
                        <a:t>Especificar rutas de envío </a:t>
                      </a:r>
                      <a:endParaRPr lang="es-CO" sz="12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319947156"/>
                  </a:ext>
                </a:extLst>
              </a:tr>
              <a:tr h="426437">
                <a:tc gridSpan="2">
                  <a:txBody>
                    <a:bodyPr/>
                    <a:lstStyle/>
                    <a:p>
                      <a:pPr>
                        <a:spcAft>
                          <a:spcPts val="0"/>
                        </a:spcAft>
                      </a:pPr>
                      <a:r>
                        <a:rPr lang="es-ES" sz="1100" dirty="0">
                          <a:effectLst/>
                        </a:rPr>
                        <a:t>Prioridad en negocio:  </a:t>
                      </a:r>
                      <a:endParaRPr lang="es-CO" sz="1200" dirty="0">
                        <a:effectLst/>
                      </a:endParaRPr>
                    </a:p>
                    <a:p>
                      <a:pPr>
                        <a:spcAft>
                          <a:spcPts val="0"/>
                        </a:spcAft>
                      </a:pPr>
                      <a:r>
                        <a:rPr lang="es-ES" sz="1100" dirty="0">
                          <a:effectLst/>
                        </a:rPr>
                        <a:t> Alta</a:t>
                      </a:r>
                      <a:endParaRPr lang="es-CO" sz="12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a:txBody>
                    <a:bodyPr/>
                    <a:lstStyle/>
                    <a:p>
                      <a:pPr>
                        <a:spcAft>
                          <a:spcPts val="0"/>
                        </a:spcAft>
                      </a:pPr>
                      <a:r>
                        <a:rPr lang="es-ES" sz="1100">
                          <a:effectLst/>
                        </a:rPr>
                        <a:t>Riesgo en desarrollo: </a:t>
                      </a:r>
                      <a:endParaRPr lang="es-CO" sz="1200">
                        <a:effectLst/>
                      </a:endParaRPr>
                    </a:p>
                    <a:p>
                      <a:pPr>
                        <a:spcAft>
                          <a:spcPts val="0"/>
                        </a:spcAft>
                      </a:pPr>
                      <a:r>
                        <a:rPr lang="es-ES" sz="1100">
                          <a:effectLst/>
                        </a:rPr>
                        <a:t>Alta</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2217038126"/>
                  </a:ext>
                </a:extLst>
              </a:tr>
              <a:tr h="213218">
                <a:tc gridSpan="2">
                  <a:txBody>
                    <a:bodyPr/>
                    <a:lstStyle/>
                    <a:p>
                      <a:pPr>
                        <a:spcAft>
                          <a:spcPts val="0"/>
                        </a:spcAft>
                      </a:pPr>
                      <a:r>
                        <a:rPr lang="es-ES" sz="1100" dirty="0">
                          <a:effectLst/>
                        </a:rPr>
                        <a:t>Puntos estimados: </a:t>
                      </a:r>
                      <a:r>
                        <a:rPr lang="es-ES" sz="1100" dirty="0" smtClean="0">
                          <a:effectLst/>
                        </a:rPr>
                        <a:t>12</a:t>
                      </a:r>
                      <a:endParaRPr lang="es-CO" sz="12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a:txBody>
                    <a:bodyPr/>
                    <a:lstStyle/>
                    <a:p>
                      <a:pPr>
                        <a:spcAft>
                          <a:spcPts val="0"/>
                        </a:spcAft>
                      </a:pPr>
                      <a:r>
                        <a:rPr lang="es-ES" sz="1100" dirty="0">
                          <a:effectLst/>
                        </a:rPr>
                        <a:t>Iteración asignada:  </a:t>
                      </a:r>
                      <a:r>
                        <a:rPr lang="es-ES" sz="1100" dirty="0" smtClean="0">
                          <a:effectLst/>
                        </a:rPr>
                        <a:t>1 y 2</a:t>
                      </a:r>
                      <a:endParaRPr lang="es-CO"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3075236823"/>
                  </a:ext>
                </a:extLst>
              </a:tr>
              <a:tr h="213218">
                <a:tc gridSpan="3">
                  <a:txBody>
                    <a:bodyPr/>
                    <a:lstStyle/>
                    <a:p>
                      <a:pPr>
                        <a:spcAft>
                          <a:spcPts val="0"/>
                        </a:spcAft>
                      </a:pPr>
                      <a:r>
                        <a:rPr lang="es-ES" sz="1100" dirty="0">
                          <a:effectLst/>
                        </a:rPr>
                        <a:t>Programador responsable: </a:t>
                      </a:r>
                      <a:r>
                        <a:rPr lang="es-ES" sz="1100" dirty="0" smtClean="0">
                          <a:effectLst/>
                        </a:rPr>
                        <a:t> Carlos</a:t>
                      </a:r>
                      <a:r>
                        <a:rPr lang="es-ES" sz="1100" baseline="0" dirty="0" smtClean="0">
                          <a:effectLst/>
                        </a:rPr>
                        <a:t> Pérez Suárez</a:t>
                      </a:r>
                      <a:endParaRPr lang="es-CO" sz="12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952091078"/>
                  </a:ext>
                </a:extLst>
              </a:tr>
              <a:tr h="1395612">
                <a:tc gridSpan="3">
                  <a:txBody>
                    <a:bodyPr/>
                    <a:lstStyle/>
                    <a:p>
                      <a:pPr>
                        <a:spcAft>
                          <a:spcPts val="0"/>
                        </a:spcAft>
                      </a:pPr>
                      <a:r>
                        <a:rPr lang="es-ES" sz="600" dirty="0">
                          <a:effectLst/>
                        </a:rPr>
                        <a:t> </a:t>
                      </a:r>
                      <a:endParaRPr lang="es-CO" sz="1200" dirty="0">
                        <a:effectLst/>
                      </a:endParaRPr>
                    </a:p>
                    <a:p>
                      <a:pPr>
                        <a:spcAft>
                          <a:spcPts val="0"/>
                        </a:spcAft>
                      </a:pPr>
                      <a:r>
                        <a:rPr lang="es-ES" sz="1100" dirty="0">
                          <a:effectLst/>
                        </a:rPr>
                        <a:t>Descripción:</a:t>
                      </a:r>
                      <a:endParaRPr lang="es-CO" sz="1200" dirty="0">
                        <a:effectLst/>
                      </a:endParaRPr>
                    </a:p>
                    <a:p>
                      <a:pPr>
                        <a:spcAft>
                          <a:spcPts val="0"/>
                        </a:spcAft>
                      </a:pPr>
                      <a:r>
                        <a:rPr lang="es-CO" sz="1100" dirty="0" smtClean="0">
                          <a:effectLst/>
                        </a:rPr>
                        <a:t>Como cliente</a:t>
                      </a:r>
                      <a:r>
                        <a:rPr lang="es-CO" sz="1100" baseline="0" dirty="0" smtClean="0">
                          <a:effectLst/>
                        </a:rPr>
                        <a:t> quiero </a:t>
                      </a:r>
                      <a:r>
                        <a:rPr lang="es-CO" sz="1100" dirty="0" smtClean="0">
                          <a:effectLst/>
                        </a:rPr>
                        <a:t>La especificación de rutas indicar si es aéreo, terrestre ,</a:t>
                      </a:r>
                      <a:r>
                        <a:rPr lang="es-CO" sz="1100" baseline="0" dirty="0" smtClean="0">
                          <a:effectLst/>
                        </a:rPr>
                        <a:t> marítimo o multimodal , para poder definir el tiempo de entrega.</a:t>
                      </a:r>
                      <a:endParaRPr lang="es-CO" sz="1200" dirty="0">
                        <a:effectLst/>
                      </a:endParaRPr>
                    </a:p>
                    <a:p>
                      <a:pPr>
                        <a:spcAft>
                          <a:spcPts val="0"/>
                        </a:spcAft>
                      </a:pPr>
                      <a:r>
                        <a:rPr lang="es-ES" sz="1100" dirty="0">
                          <a:effectLst/>
                        </a:rPr>
                        <a:t> </a:t>
                      </a:r>
                      <a:endParaRPr lang="es-CO" sz="1200" dirty="0">
                        <a:effectLst/>
                      </a:endParaRPr>
                    </a:p>
                    <a:p>
                      <a:pPr>
                        <a:spcAft>
                          <a:spcPts val="0"/>
                        </a:spcAft>
                      </a:pPr>
                      <a:r>
                        <a:rPr lang="es-ES" sz="1100" dirty="0">
                          <a:effectLst/>
                        </a:rPr>
                        <a:t> </a:t>
                      </a:r>
                      <a:endParaRPr lang="es-CO" sz="1200" dirty="0">
                        <a:effectLst/>
                      </a:endParaRPr>
                    </a:p>
                    <a:p>
                      <a:pPr>
                        <a:spcAft>
                          <a:spcPts val="0"/>
                        </a:spcAft>
                      </a:pPr>
                      <a:r>
                        <a:rPr lang="es-ES" sz="1100" dirty="0">
                          <a:effectLst/>
                        </a:rPr>
                        <a:t> </a:t>
                      </a:r>
                      <a:endParaRPr lang="es-CO" sz="1200" dirty="0">
                        <a:effectLst/>
                      </a:endParaRPr>
                    </a:p>
                    <a:p>
                      <a:pPr>
                        <a:spcAft>
                          <a:spcPts val="0"/>
                        </a:spcAft>
                      </a:pPr>
                      <a:r>
                        <a:rPr lang="es-ES" sz="1100" dirty="0">
                          <a:effectLst/>
                        </a:rPr>
                        <a:t> </a:t>
                      </a:r>
                      <a:endParaRPr lang="es-CO" sz="12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295636154"/>
                  </a:ext>
                </a:extLst>
              </a:tr>
              <a:tr h="969176">
                <a:tc gridSpan="3">
                  <a:txBody>
                    <a:bodyPr/>
                    <a:lstStyle/>
                    <a:p>
                      <a:pPr>
                        <a:spcAft>
                          <a:spcPts val="0"/>
                        </a:spcAft>
                      </a:pPr>
                      <a:r>
                        <a:rPr lang="es-ES" sz="600" dirty="0">
                          <a:effectLst/>
                        </a:rPr>
                        <a:t> </a:t>
                      </a:r>
                      <a:endParaRPr lang="es-CO" sz="1200" dirty="0">
                        <a:effectLst/>
                      </a:endParaRPr>
                    </a:p>
                    <a:p>
                      <a:pPr>
                        <a:spcAft>
                          <a:spcPts val="0"/>
                        </a:spcAft>
                      </a:pPr>
                      <a:r>
                        <a:rPr lang="es-ES" sz="1100" dirty="0">
                          <a:effectLst/>
                        </a:rPr>
                        <a:t>Observaciones: la dirección tiene incidencia en el costo del envío. </a:t>
                      </a:r>
                      <a:endParaRPr lang="es-CO" sz="1200" dirty="0">
                        <a:effectLst/>
                      </a:endParaRPr>
                    </a:p>
                    <a:p>
                      <a:pPr>
                        <a:spcAft>
                          <a:spcPts val="0"/>
                        </a:spcAft>
                      </a:pPr>
                      <a:r>
                        <a:rPr lang="es-ES" sz="1100" dirty="0">
                          <a:effectLst/>
                        </a:rPr>
                        <a:t> </a:t>
                      </a:r>
                      <a:endParaRPr lang="es-CO" sz="1200" dirty="0">
                        <a:effectLst/>
                      </a:endParaRPr>
                    </a:p>
                    <a:p>
                      <a:pPr>
                        <a:spcAft>
                          <a:spcPts val="0"/>
                        </a:spcAft>
                      </a:pPr>
                      <a:r>
                        <a:rPr lang="es-ES" sz="1100" dirty="0">
                          <a:effectLst/>
                        </a:rPr>
                        <a:t> </a:t>
                      </a:r>
                      <a:endParaRPr lang="es-CO" sz="1200" dirty="0">
                        <a:effectLst/>
                      </a:endParaRPr>
                    </a:p>
                    <a:p>
                      <a:pPr>
                        <a:spcAft>
                          <a:spcPts val="0"/>
                        </a:spcAft>
                      </a:pPr>
                      <a:r>
                        <a:rPr lang="es-ES" sz="1100" dirty="0">
                          <a:effectLst/>
                        </a:rPr>
                        <a:t> </a:t>
                      </a:r>
                      <a:endParaRPr lang="es-CO" sz="12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xmlns="" val="1933217000"/>
                  </a:ext>
                </a:extLst>
              </a:tr>
            </a:tbl>
          </a:graphicData>
        </a:graphic>
      </p:graphicFrame>
    </p:spTree>
    <p:extLst>
      <p:ext uri="{BB962C8B-B14F-4D97-AF65-F5344CB8AC3E}">
        <p14:creationId xmlns:p14="http://schemas.microsoft.com/office/powerpoint/2010/main" val="5998664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Tareas de ingeniería</a:t>
            </a: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48680"/>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340768"/>
            <a:ext cx="6570654"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7164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Tarjetas CRC</a:t>
            </a:r>
            <a:endParaRPr lang="es-CO" dirty="0"/>
          </a:p>
        </p:txBody>
      </p:sp>
      <p:sp>
        <p:nvSpPr>
          <p:cNvPr id="3" name="2 Marcador de contenido"/>
          <p:cNvSpPr>
            <a:spLocks noGrp="1"/>
          </p:cNvSpPr>
          <p:nvPr>
            <p:ph idx="1"/>
          </p:nvPr>
        </p:nvSpPr>
        <p:spPr/>
        <p:txBody>
          <a:bodyPr>
            <a:normAutofit/>
          </a:bodyPr>
          <a:lstStyle/>
          <a:p>
            <a:pPr marL="0" indent="0">
              <a:buNone/>
            </a:pPr>
            <a:r>
              <a:rPr lang="es-CO" sz="2400" b="1" dirty="0"/>
              <a:t>CRC </a:t>
            </a:r>
            <a:r>
              <a:rPr lang="es-CO" sz="2400" dirty="0"/>
              <a:t>(Clase – Responsabilidad </a:t>
            </a:r>
            <a:r>
              <a:rPr lang="es-CO" sz="2400" dirty="0" smtClean="0"/>
              <a:t>- Colaborador</a:t>
            </a:r>
            <a:r>
              <a:rPr lang="es-CO" sz="2400" dirty="0"/>
              <a:t>)</a:t>
            </a:r>
            <a:endParaRPr lang="es-CO" sz="2400" dirty="0" smtClean="0"/>
          </a:p>
          <a:p>
            <a:r>
              <a:rPr lang="es-CO" sz="2400" dirty="0" smtClean="0"/>
              <a:t>La </a:t>
            </a:r>
            <a:r>
              <a:rPr lang="es-CO" sz="2400" dirty="0"/>
              <a:t>utilización de tarjetas </a:t>
            </a:r>
            <a:r>
              <a:rPr lang="es-CO" sz="2400" dirty="0" smtClean="0"/>
              <a:t>CRC tiene como objetivo hacer </a:t>
            </a:r>
            <a:r>
              <a:rPr lang="es-CO" sz="2400" dirty="0"/>
              <a:t>un inventario de las clases que </a:t>
            </a:r>
            <a:r>
              <a:rPr lang="es-CO" sz="2400" dirty="0" smtClean="0"/>
              <a:t>se van </a:t>
            </a:r>
            <a:r>
              <a:rPr lang="es-CO" sz="2400" dirty="0"/>
              <a:t>a necesitar para implementar el sistema y la forma en que van a </a:t>
            </a:r>
            <a:r>
              <a:rPr lang="es-CO" sz="2400" dirty="0" smtClean="0"/>
              <a:t>interactuar.</a:t>
            </a:r>
          </a:p>
          <a:p>
            <a:r>
              <a:rPr lang="es-CO" sz="2400" dirty="0" smtClean="0"/>
              <a:t>Una </a:t>
            </a:r>
            <a:r>
              <a:rPr lang="es-CO" sz="2400" b="1" dirty="0"/>
              <a:t>clase </a:t>
            </a:r>
            <a:r>
              <a:rPr lang="es-CO" sz="2400" dirty="0"/>
              <a:t>es cualquier persona, cosa, evento, concepto, pantalla o reporte. </a:t>
            </a:r>
            <a:endParaRPr lang="es-CO" sz="2400" dirty="0" smtClean="0"/>
          </a:p>
          <a:p>
            <a:r>
              <a:rPr lang="es-CO" sz="2400" dirty="0" smtClean="0"/>
              <a:t>Las </a:t>
            </a:r>
            <a:r>
              <a:rPr lang="es-CO" sz="2400" b="1" dirty="0"/>
              <a:t>responsabilidades</a:t>
            </a:r>
            <a:r>
              <a:rPr lang="es-CO" sz="2400" dirty="0"/>
              <a:t> de una clase son las cosas que conoce y las que realiza, sus atributos y métodos. </a:t>
            </a:r>
            <a:endParaRPr lang="es-CO" sz="2400" dirty="0" smtClean="0"/>
          </a:p>
          <a:p>
            <a:r>
              <a:rPr lang="es-CO" sz="2400" dirty="0" smtClean="0"/>
              <a:t>Los </a:t>
            </a:r>
            <a:r>
              <a:rPr lang="es-CO" sz="2400" b="1" dirty="0"/>
              <a:t>colaboradores </a:t>
            </a:r>
            <a:r>
              <a:rPr lang="es-CO" sz="2400" dirty="0"/>
              <a:t>de una clase son las demás clases con las que trabaja en conjunto para llevar a cabo sus responsabilidades. </a:t>
            </a:r>
            <a:endParaRPr lang="es-ES" sz="2400" dirty="0"/>
          </a:p>
          <a:p>
            <a:endParaRPr lang="es-CO" sz="2400" dirty="0" smtClean="0"/>
          </a:p>
          <a:p>
            <a:pPr marL="0" indent="0">
              <a:buNone/>
            </a:pPr>
            <a:endParaRPr lang="es-CO" dirty="0">
              <a:latin typeface="Berlin Sans FB" pitchFamily="34" charset="0"/>
            </a:endParaRPr>
          </a:p>
          <a:p>
            <a:pPr marL="0" indent="0">
              <a:buNone/>
            </a:pP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48680"/>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6187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4294967295"/>
          </p:nvPr>
        </p:nvSpPr>
        <p:spPr>
          <a:xfrm>
            <a:off x="0" y="1600200"/>
            <a:ext cx="8229600" cy="4525963"/>
          </a:xfrm>
        </p:spPr>
        <p:txBody>
          <a:bodyPr>
            <a:normAutofit/>
          </a:bodyPr>
          <a:lstStyle/>
          <a:p>
            <a:pPr marL="0" indent="0">
              <a:buNone/>
            </a:pPr>
            <a:r>
              <a:rPr lang="es-CO" sz="2400" dirty="0" smtClean="0"/>
              <a:t> </a:t>
            </a:r>
            <a:endParaRPr lang="es-ES" sz="2400" dirty="0"/>
          </a:p>
          <a:p>
            <a:endParaRPr lang="es-CO" sz="2400" dirty="0" smtClean="0"/>
          </a:p>
          <a:p>
            <a:pPr marL="0" indent="0">
              <a:buNone/>
            </a:pPr>
            <a:endParaRPr lang="es-CO" dirty="0">
              <a:latin typeface="Berlin Sans FB" pitchFamily="34" charset="0"/>
            </a:endParaRPr>
          </a:p>
          <a:p>
            <a:pPr marL="0" indent="0">
              <a:buNone/>
            </a:pP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34148"/>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340768"/>
            <a:ext cx="3240360" cy="3214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2" descr="Resultado de imagen para diseño simple de  tarjetas cr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764704"/>
            <a:ext cx="4929349" cy="5272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263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Prueba de aceptación</a:t>
            </a:r>
            <a:endParaRPr lang="es-CO" dirty="0"/>
          </a:p>
        </p:txBody>
      </p:sp>
      <p:sp>
        <p:nvSpPr>
          <p:cNvPr id="3" name="2 Marcador de contenido"/>
          <p:cNvSpPr>
            <a:spLocks noGrp="1"/>
          </p:cNvSpPr>
          <p:nvPr>
            <p:ph idx="4294967295"/>
          </p:nvPr>
        </p:nvSpPr>
        <p:spPr>
          <a:xfrm>
            <a:off x="0" y="1600200"/>
            <a:ext cx="8229600" cy="4525963"/>
          </a:xfrm>
        </p:spPr>
        <p:txBody>
          <a:bodyPr>
            <a:normAutofit/>
          </a:bodyPr>
          <a:lstStyle/>
          <a:p>
            <a:pPr marL="0" indent="0">
              <a:buNone/>
            </a:pPr>
            <a:r>
              <a:rPr lang="es-CO" sz="2400" dirty="0" smtClean="0"/>
              <a:t> </a:t>
            </a:r>
            <a:endParaRPr lang="es-ES" sz="2400" dirty="0"/>
          </a:p>
          <a:p>
            <a:endParaRPr lang="es-CO" sz="2400" dirty="0" smtClean="0"/>
          </a:p>
          <a:p>
            <a:pPr marL="0" indent="0">
              <a:buNone/>
            </a:pPr>
            <a:endParaRPr lang="es-CO" dirty="0">
              <a:latin typeface="Berlin Sans FB" pitchFamily="34" charset="0"/>
            </a:endParaRPr>
          </a:p>
          <a:p>
            <a:pPr marL="0" indent="0">
              <a:buNone/>
            </a:pP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34148"/>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484784"/>
            <a:ext cx="5976663"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29531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Proceso en XP</a:t>
            </a:r>
            <a:endParaRPr lang="es-CO" dirty="0"/>
          </a:p>
        </p:txBody>
      </p:sp>
      <p:sp>
        <p:nvSpPr>
          <p:cNvPr id="3" name="2 Marcador de contenido"/>
          <p:cNvSpPr>
            <a:spLocks noGrp="1"/>
          </p:cNvSpPr>
          <p:nvPr>
            <p:ph idx="1"/>
          </p:nvPr>
        </p:nvSpPr>
        <p:spPr/>
        <p:txBody>
          <a:bodyPr>
            <a:normAutofit fontScale="92500" lnSpcReduction="20000"/>
          </a:bodyPr>
          <a:lstStyle/>
          <a:p>
            <a:pPr marL="0" indent="0">
              <a:buNone/>
            </a:pPr>
            <a:r>
              <a:rPr lang="es-CO" dirty="0" smtClean="0"/>
              <a:t>El </a:t>
            </a:r>
            <a:r>
              <a:rPr lang="es-CO" dirty="0"/>
              <a:t>ciclo de desarrollo consiste (a grandes rasgos) en los siguientes pasos:</a:t>
            </a:r>
          </a:p>
          <a:p>
            <a:pPr marL="0" indent="0">
              <a:buNone/>
            </a:pPr>
            <a:r>
              <a:rPr lang="es-CO" dirty="0"/>
              <a:t>1. El cliente define el valor de negocio a implementar.</a:t>
            </a:r>
          </a:p>
          <a:p>
            <a:pPr marL="0" indent="0">
              <a:buNone/>
            </a:pPr>
            <a:r>
              <a:rPr lang="es-CO" dirty="0"/>
              <a:t>2. El programador estima el esfuerzo necesario para su implementación.</a:t>
            </a:r>
          </a:p>
          <a:p>
            <a:pPr marL="0" indent="0">
              <a:buNone/>
            </a:pPr>
            <a:r>
              <a:rPr lang="es-CO" dirty="0"/>
              <a:t>3. El cliente selecciona qué construir, de acuerdo con sus prioridades y </a:t>
            </a:r>
            <a:r>
              <a:rPr lang="es-CO" dirty="0" smtClean="0"/>
              <a:t>las restricciones </a:t>
            </a:r>
            <a:r>
              <a:rPr lang="es-CO" dirty="0"/>
              <a:t>de tiempo.</a:t>
            </a:r>
          </a:p>
          <a:p>
            <a:pPr marL="0" indent="0">
              <a:buNone/>
            </a:pPr>
            <a:r>
              <a:rPr lang="es-CO" dirty="0"/>
              <a:t>4. El programador construye ese valor de negocio.</a:t>
            </a:r>
          </a:p>
          <a:p>
            <a:pPr marL="0" indent="0">
              <a:buNone/>
            </a:pPr>
            <a:r>
              <a:rPr lang="es-CO" dirty="0"/>
              <a:t>5. Vuelve al paso 1.</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548680"/>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02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Escenarios en XP: Exploración</a:t>
            </a: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37229"/>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590675"/>
            <a:ext cx="6264696" cy="4184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3914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sz="3200" b="1" dirty="0" smtClean="0"/>
              <a:t>Escenarios en XP: Planificación de la entrega</a:t>
            </a:r>
            <a:endParaRPr lang="es-CO" sz="32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8" y="5805264"/>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938" y="1557338"/>
            <a:ext cx="6659437" cy="437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9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795117"/>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ANTECEDENTES </a:t>
            </a:r>
            <a:endParaRPr lang="es-CO" sz="3200" dirty="0">
              <a:latin typeface="Berlin Sans FB" pitchFamily="34" charset="0"/>
            </a:endParaRPr>
          </a:p>
        </p:txBody>
      </p:sp>
      <p:sp>
        <p:nvSpPr>
          <p:cNvPr id="5" name="4 Rectángulo redondeado"/>
          <p:cNvSpPr/>
          <p:nvPr/>
        </p:nvSpPr>
        <p:spPr>
          <a:xfrm rot="10800000" flipH="1" flipV="1">
            <a:off x="395536" y="3356992"/>
            <a:ext cx="6000601" cy="24039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sz="2000" dirty="0" smtClean="0"/>
              <a:t>En la década de 1990 el descontento con estos enfoques engorrosos de la ingeniería de software condujo a algunos desarrolladores de software a proponer nuevos “métodos ágiles”, los cuales permitieron que el equipo de desarrollo se enfocara en el software en  lugar del diseño y la documentación.</a:t>
            </a:r>
            <a:endParaRPr lang="es-ES" sz="2000" dirty="0">
              <a:latin typeface="Californian FB" pitchFamily="18" charset="0"/>
            </a:endParaRPr>
          </a:p>
        </p:txBody>
      </p:sp>
      <p:pic>
        <p:nvPicPr>
          <p:cNvPr id="7" name="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646" y="1828823"/>
            <a:ext cx="2345354" cy="2345354"/>
          </a:xfrm>
          <a:prstGeom prst="rect">
            <a:avLst/>
          </a:prstGeom>
        </p:spPr>
      </p:pic>
    </p:spTree>
    <p:extLst>
      <p:ext uri="{BB962C8B-B14F-4D97-AF65-F5344CB8AC3E}">
        <p14:creationId xmlns:p14="http://schemas.microsoft.com/office/powerpoint/2010/main" val="15348661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sz="3200" b="1" dirty="0" smtClean="0"/>
              <a:t>Escenarios en XP: Comenzar la iteración</a:t>
            </a:r>
            <a:endParaRPr lang="es-CO" sz="32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8" y="5805264"/>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1652588"/>
            <a:ext cx="5760640" cy="408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75882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sz="3200" b="1" dirty="0" smtClean="0"/>
              <a:t>Escenarios en XP: Programación</a:t>
            </a:r>
            <a:endParaRPr lang="es-CO" sz="32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8" y="5805264"/>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547813"/>
            <a:ext cx="6408711" cy="42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0918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sz="3200" b="1" dirty="0" smtClean="0"/>
              <a:t>Escenarios en XP: Pruebas de aceptación</a:t>
            </a:r>
            <a:endParaRPr lang="es-CO" sz="32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8" y="5805264"/>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419535"/>
            <a:ext cx="5794201" cy="4385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465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Proceso de desarrollo en XP</a:t>
            </a: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05264"/>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Resultado de imagen para programacion extrema fas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1454392"/>
            <a:ext cx="5616624" cy="456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6819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Proceso de desarrollo en XP</a:t>
            </a:r>
            <a:endParaRPr lang="es-CO" dirty="0"/>
          </a:p>
        </p:txBody>
      </p:sp>
      <p:sp>
        <p:nvSpPr>
          <p:cNvPr id="3" name="2 Marcador de contenido"/>
          <p:cNvSpPr>
            <a:spLocks noGrp="1"/>
          </p:cNvSpPr>
          <p:nvPr>
            <p:ph idx="1"/>
          </p:nvPr>
        </p:nvSpPr>
        <p:spPr/>
        <p:txBody>
          <a:bodyPr>
            <a:normAutofit fontScale="92500" lnSpcReduction="10000"/>
          </a:bodyPr>
          <a:lstStyle/>
          <a:p>
            <a:pPr marL="0" indent="0">
              <a:buNone/>
            </a:pPr>
            <a:r>
              <a:rPr lang="es-CO" dirty="0"/>
              <a:t>La </a:t>
            </a:r>
            <a:r>
              <a:rPr lang="es-CO" b="1" dirty="0"/>
              <a:t>fase de </a:t>
            </a:r>
            <a:r>
              <a:rPr lang="es-CO" b="1" dirty="0" smtClean="0"/>
              <a:t>planeación</a:t>
            </a:r>
            <a:r>
              <a:rPr lang="es-CO" dirty="0" smtClean="0"/>
              <a:t>:</a:t>
            </a:r>
          </a:p>
          <a:p>
            <a:r>
              <a:rPr lang="es-CO" dirty="0" smtClean="0"/>
              <a:t>Configura </a:t>
            </a:r>
            <a:r>
              <a:rPr lang="es-CO" dirty="0"/>
              <a:t>la prioridad para las historias, contenidas en </a:t>
            </a:r>
            <a:r>
              <a:rPr lang="es-CO" dirty="0" smtClean="0"/>
              <a:t>las tarjetas</a:t>
            </a:r>
            <a:r>
              <a:rPr lang="es-CO" dirty="0"/>
              <a:t>, y se realiza un contrato del contenido para la primera entrega. </a:t>
            </a:r>
            <a:endParaRPr lang="es-CO" dirty="0" smtClean="0"/>
          </a:p>
          <a:p>
            <a:r>
              <a:rPr lang="es-CO" dirty="0" smtClean="0"/>
              <a:t>Los programadores </a:t>
            </a:r>
            <a:r>
              <a:rPr lang="es-CO" dirty="0"/>
              <a:t>primero estiman cuánto esfuerzo requieren para cada historia y </a:t>
            </a:r>
            <a:r>
              <a:rPr lang="es-CO" dirty="0" smtClean="0"/>
              <a:t>se hace </a:t>
            </a:r>
            <a:r>
              <a:rPr lang="es-CO" dirty="0"/>
              <a:t>una programación de acuerdo a esta estimación. </a:t>
            </a:r>
            <a:endParaRPr lang="es-CO" dirty="0" smtClean="0"/>
          </a:p>
          <a:p>
            <a:r>
              <a:rPr lang="es-CO" dirty="0" smtClean="0"/>
              <a:t>El </a:t>
            </a:r>
            <a:r>
              <a:rPr lang="es-CO" dirty="0"/>
              <a:t>tiempo de la </a:t>
            </a:r>
            <a:r>
              <a:rPr lang="es-CO" dirty="0" smtClean="0"/>
              <a:t>programación de </a:t>
            </a:r>
            <a:r>
              <a:rPr lang="es-CO" dirty="0"/>
              <a:t>la primera entrega normalmente no excede dos meses y el tiempo de la </a:t>
            </a:r>
            <a:r>
              <a:rPr lang="es-CO" dirty="0" smtClean="0"/>
              <a:t>fase como </a:t>
            </a:r>
            <a:r>
              <a:rPr lang="es-CO" dirty="0"/>
              <a:t>tal toma un par de días.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05264"/>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07944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Proceso de desarrollo en XP</a:t>
            </a:r>
            <a:endParaRPr lang="es-CO" dirty="0"/>
          </a:p>
        </p:txBody>
      </p:sp>
      <p:sp>
        <p:nvSpPr>
          <p:cNvPr id="3" name="2 Marcador de contenido"/>
          <p:cNvSpPr>
            <a:spLocks noGrp="1"/>
          </p:cNvSpPr>
          <p:nvPr>
            <p:ph idx="1"/>
          </p:nvPr>
        </p:nvSpPr>
        <p:spPr>
          <a:xfrm>
            <a:off x="614439" y="1484784"/>
            <a:ext cx="8229600" cy="4525963"/>
          </a:xfrm>
        </p:spPr>
        <p:txBody>
          <a:bodyPr>
            <a:normAutofit/>
          </a:bodyPr>
          <a:lstStyle/>
          <a:p>
            <a:pPr marL="0" indent="0">
              <a:buNone/>
            </a:pPr>
            <a:r>
              <a:rPr lang="es-CO" dirty="0"/>
              <a:t>La </a:t>
            </a:r>
            <a:r>
              <a:rPr lang="es-CO" b="1" dirty="0"/>
              <a:t>fase de </a:t>
            </a:r>
            <a:r>
              <a:rPr lang="es-CO" b="1" dirty="0" smtClean="0"/>
              <a:t>planeación</a:t>
            </a:r>
            <a:r>
              <a:rPr lang="es-CO" dirty="0" smtClean="0"/>
              <a:t>:</a:t>
            </a:r>
          </a:p>
          <a:p>
            <a:pPr marL="0" indent="0">
              <a:buNone/>
            </a:pPr>
            <a:r>
              <a:rPr lang="es-ES" sz="2000" b="1" dirty="0" smtClean="0"/>
              <a:t>Planificación </a:t>
            </a:r>
            <a:r>
              <a:rPr lang="es-ES" sz="2000" dirty="0"/>
              <a:t>(permanente dialogo entre deseable y posible)</a:t>
            </a:r>
          </a:p>
          <a:p>
            <a:pPr lvl="2"/>
            <a:r>
              <a:rPr lang="es-ES" sz="1800" b="1" dirty="0"/>
              <a:t>Negocio</a:t>
            </a:r>
          </a:p>
          <a:p>
            <a:pPr lvl="3"/>
            <a:r>
              <a:rPr lang="es-ES" sz="1600" dirty="0"/>
              <a:t>Ámbito ¿Qué debe resolver el software?</a:t>
            </a:r>
          </a:p>
          <a:p>
            <a:pPr lvl="3"/>
            <a:r>
              <a:rPr lang="es-ES" sz="1600" dirty="0"/>
              <a:t>Prioridad ¿Qué debe ser </a:t>
            </a:r>
            <a:r>
              <a:rPr lang="es-ES" sz="1600" dirty="0" smtClean="0"/>
              <a:t>hecho en </a:t>
            </a:r>
            <a:r>
              <a:rPr lang="es-ES" sz="1600" dirty="0"/>
              <a:t>primer lugar?</a:t>
            </a:r>
          </a:p>
          <a:p>
            <a:pPr lvl="3"/>
            <a:r>
              <a:rPr lang="es-ES" sz="1600" dirty="0"/>
              <a:t>Composición de versiones ¿Cuánto es necesario hacer para aportar valor?</a:t>
            </a:r>
          </a:p>
          <a:p>
            <a:pPr lvl="3"/>
            <a:r>
              <a:rPr lang="es-ES" sz="1600" dirty="0"/>
              <a:t>Fechas de versiones ¿Fechas para presencia del software?</a:t>
            </a:r>
          </a:p>
          <a:p>
            <a:pPr lvl="2"/>
            <a:r>
              <a:rPr lang="es-ES" sz="1800" b="1" dirty="0"/>
              <a:t>Técnico.</a:t>
            </a:r>
          </a:p>
          <a:p>
            <a:pPr lvl="3"/>
            <a:r>
              <a:rPr lang="es-ES" sz="1600" dirty="0"/>
              <a:t>Estimaciones ¿Cuánto lleva implementar una característica?</a:t>
            </a:r>
          </a:p>
          <a:p>
            <a:pPr lvl="3"/>
            <a:r>
              <a:rPr lang="es-ES" sz="1600" dirty="0"/>
              <a:t>Consecuencias, informar sobre consecuencias de las decisiones que adopta el negocio.</a:t>
            </a:r>
          </a:p>
          <a:p>
            <a:pPr lvl="3"/>
            <a:r>
              <a:rPr lang="es-ES" sz="1600" dirty="0"/>
              <a:t>Procesos ¿Cómo se organiza el trabajo en el equipo?</a:t>
            </a:r>
          </a:p>
          <a:p>
            <a:pPr lvl="3"/>
            <a:r>
              <a:rPr lang="es-ES" sz="1600" dirty="0"/>
              <a:t>Programación detallada: En una versión ¿Qué se resolverá primero?</a:t>
            </a:r>
          </a:p>
          <a:p>
            <a:pPr lvl="2"/>
            <a:r>
              <a:rPr lang="es-ES" sz="1600" b="1" dirty="0"/>
              <a:t>Pequeñas versiones</a:t>
            </a:r>
            <a:r>
              <a:rPr lang="es-ES" sz="1600" dirty="0"/>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05264"/>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36817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Proceso de desarrollo en XP</a:t>
            </a:r>
            <a:endParaRPr lang="es-CO" dirty="0"/>
          </a:p>
        </p:txBody>
      </p:sp>
      <p:sp>
        <p:nvSpPr>
          <p:cNvPr id="3" name="2 Marcador de contenido"/>
          <p:cNvSpPr>
            <a:spLocks noGrp="1"/>
          </p:cNvSpPr>
          <p:nvPr>
            <p:ph idx="1"/>
          </p:nvPr>
        </p:nvSpPr>
        <p:spPr>
          <a:xfrm>
            <a:off x="614439" y="1484784"/>
            <a:ext cx="8229600" cy="4525963"/>
          </a:xfrm>
        </p:spPr>
        <p:txBody>
          <a:bodyPr>
            <a:normAutofit/>
          </a:bodyPr>
          <a:lstStyle/>
          <a:p>
            <a:pPr marL="0" indent="0">
              <a:buNone/>
            </a:pPr>
            <a:r>
              <a:rPr lang="es-CO" dirty="0"/>
              <a:t>La </a:t>
            </a:r>
            <a:r>
              <a:rPr lang="es-CO" b="1" dirty="0"/>
              <a:t>fase de </a:t>
            </a:r>
            <a:r>
              <a:rPr lang="es-CO" b="1" dirty="0" smtClean="0"/>
              <a:t>Diseño</a:t>
            </a:r>
            <a:r>
              <a:rPr lang="es-CO" dirty="0" smtClean="0"/>
              <a:t>: </a:t>
            </a:r>
            <a:r>
              <a:rPr lang="es-CO" sz="2800" dirty="0" smtClean="0"/>
              <a:t>La </a:t>
            </a:r>
            <a:r>
              <a:rPr lang="es-CO" sz="2800" dirty="0"/>
              <a:t>metodología XP sugiere que hay que conseguir diseños simples y sencillos. </a:t>
            </a:r>
            <a:endParaRPr lang="es-CO" sz="2800" dirty="0" smtClean="0"/>
          </a:p>
          <a:p>
            <a:pPr lvl="2"/>
            <a:r>
              <a:rPr lang="es-ES" dirty="0"/>
              <a:t>Diseño sencillo.</a:t>
            </a:r>
          </a:p>
          <a:p>
            <a:pPr lvl="3"/>
            <a:r>
              <a:rPr lang="es-ES" sz="2400" dirty="0"/>
              <a:t>Funcionan </a:t>
            </a:r>
            <a:r>
              <a:rPr lang="es-ES" sz="2400" dirty="0" smtClean="0"/>
              <a:t>con todas </a:t>
            </a:r>
            <a:r>
              <a:rPr lang="es-ES" sz="2400" dirty="0"/>
              <a:t>las pruebas</a:t>
            </a:r>
          </a:p>
          <a:p>
            <a:pPr lvl="3"/>
            <a:r>
              <a:rPr lang="es-ES" sz="2400" dirty="0"/>
              <a:t>No existe lógica </a:t>
            </a:r>
            <a:r>
              <a:rPr lang="es-ES" sz="2400" dirty="0" smtClean="0"/>
              <a:t>duplicada</a:t>
            </a:r>
            <a:endParaRPr lang="es-ES" sz="2400" dirty="0"/>
          </a:p>
          <a:p>
            <a:pPr lvl="3"/>
            <a:r>
              <a:rPr lang="es-ES" sz="2400" dirty="0"/>
              <a:t>Manifiesta cada intención impórtate para los programadores</a:t>
            </a:r>
          </a:p>
          <a:p>
            <a:pPr lvl="3"/>
            <a:r>
              <a:rPr lang="es-ES" sz="2400" dirty="0"/>
              <a:t>Tiene el menor numero posible de clases, métodos o funciones</a:t>
            </a:r>
          </a:p>
          <a:p>
            <a:pPr marL="0" indent="0">
              <a:buNone/>
            </a:pPr>
            <a:endParaRPr lang="es-CO" sz="2400"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05264"/>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73176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Proceso de desarrollo en XP</a:t>
            </a:r>
            <a:endParaRPr lang="es-CO" dirty="0"/>
          </a:p>
        </p:txBody>
      </p:sp>
      <p:sp>
        <p:nvSpPr>
          <p:cNvPr id="3" name="2 Marcador de contenido"/>
          <p:cNvSpPr>
            <a:spLocks noGrp="1"/>
          </p:cNvSpPr>
          <p:nvPr>
            <p:ph idx="1"/>
          </p:nvPr>
        </p:nvSpPr>
        <p:spPr>
          <a:xfrm>
            <a:off x="614439" y="1484784"/>
            <a:ext cx="8229600" cy="4525963"/>
          </a:xfrm>
        </p:spPr>
        <p:txBody>
          <a:bodyPr>
            <a:normAutofit fontScale="77500" lnSpcReduction="20000"/>
          </a:bodyPr>
          <a:lstStyle/>
          <a:p>
            <a:pPr marL="0" indent="0">
              <a:buNone/>
            </a:pPr>
            <a:r>
              <a:rPr lang="es-CO" dirty="0"/>
              <a:t>La </a:t>
            </a:r>
            <a:r>
              <a:rPr lang="es-CO" b="1" dirty="0"/>
              <a:t>fase de </a:t>
            </a:r>
            <a:r>
              <a:rPr lang="es-CO" b="1" dirty="0" smtClean="0"/>
              <a:t>Codificación</a:t>
            </a:r>
            <a:r>
              <a:rPr lang="es-CO" dirty="0" smtClean="0"/>
              <a:t>:</a:t>
            </a:r>
          </a:p>
          <a:p>
            <a:r>
              <a:rPr lang="es-ES" sz="3000" b="1" dirty="0" smtClean="0"/>
              <a:t>Recodificación</a:t>
            </a:r>
            <a:r>
              <a:rPr lang="es-ES" sz="3000" dirty="0" smtClean="0"/>
              <a:t>: Hacer programas mas simple sin perder funcionalidad</a:t>
            </a:r>
          </a:p>
          <a:p>
            <a:r>
              <a:rPr lang="es-ES" sz="3000" b="1" dirty="0" smtClean="0"/>
              <a:t>Programación por parejas</a:t>
            </a:r>
            <a:r>
              <a:rPr lang="es-ES" sz="3000" dirty="0" smtClean="0"/>
              <a:t>: </a:t>
            </a:r>
            <a:r>
              <a:rPr lang="es-CO" sz="2800" dirty="0"/>
              <a:t>Dos personas escriben el código en un </a:t>
            </a:r>
            <a:r>
              <a:rPr lang="es-CO" sz="2800" dirty="0" smtClean="0"/>
              <a:t>mismo computador</a:t>
            </a:r>
            <a:r>
              <a:rPr lang="es-CO" sz="2800" dirty="0"/>
              <a:t>.</a:t>
            </a:r>
            <a:endParaRPr lang="es-ES" sz="3000" dirty="0" smtClean="0"/>
          </a:p>
          <a:p>
            <a:r>
              <a:rPr lang="es-ES" sz="3000" b="1" dirty="0" smtClean="0"/>
              <a:t>Propiedad colectiva</a:t>
            </a:r>
            <a:r>
              <a:rPr lang="es-ES" sz="3000" dirty="0" smtClean="0"/>
              <a:t>: </a:t>
            </a:r>
            <a:r>
              <a:rPr lang="es-CO" sz="2800" dirty="0"/>
              <a:t>Cualquier persona pueda cambiar cualquier </a:t>
            </a:r>
            <a:r>
              <a:rPr lang="es-CO" sz="2800" dirty="0" smtClean="0"/>
              <a:t>parte del </a:t>
            </a:r>
            <a:r>
              <a:rPr lang="es-CO" sz="2800" dirty="0"/>
              <a:t>código en cualquier momento.</a:t>
            </a:r>
            <a:endParaRPr lang="es-ES" sz="3000" dirty="0" smtClean="0"/>
          </a:p>
          <a:p>
            <a:r>
              <a:rPr lang="es-ES" sz="3000" b="1" dirty="0" smtClean="0"/>
              <a:t>Integración continua</a:t>
            </a:r>
            <a:r>
              <a:rPr lang="es-ES" sz="3000" dirty="0" smtClean="0"/>
              <a:t>: </a:t>
            </a:r>
            <a:r>
              <a:rPr lang="es-CO" sz="2400" dirty="0"/>
              <a:t>Una pieza nueva de código es integrada en la base </a:t>
            </a:r>
            <a:r>
              <a:rPr lang="es-CO" sz="2400" dirty="0" smtClean="0"/>
              <a:t>de código </a:t>
            </a:r>
            <a:r>
              <a:rPr lang="es-CO" sz="2400" dirty="0"/>
              <a:t>tan pronto como esté lista.</a:t>
            </a:r>
            <a:endParaRPr lang="es-ES" sz="3000" dirty="0" smtClean="0"/>
          </a:p>
          <a:p>
            <a:r>
              <a:rPr lang="es-ES" sz="3000" b="1" dirty="0" smtClean="0"/>
              <a:t>40 Horas semanales</a:t>
            </a:r>
            <a:r>
              <a:rPr lang="es-ES" sz="3000" dirty="0" smtClean="0"/>
              <a:t>: </a:t>
            </a:r>
            <a:r>
              <a:rPr lang="es-CO" sz="2400" dirty="0"/>
              <a:t>Trabajando semanas de 40 horas</a:t>
            </a:r>
            <a:endParaRPr lang="es-ES" sz="3000" dirty="0" smtClean="0"/>
          </a:p>
          <a:p>
            <a:r>
              <a:rPr lang="es-ES" sz="3000" b="1" dirty="0" smtClean="0"/>
              <a:t>Cliente in-situ</a:t>
            </a:r>
            <a:r>
              <a:rPr lang="es-ES" sz="3000" dirty="0" smtClean="0"/>
              <a:t>: </a:t>
            </a:r>
            <a:r>
              <a:rPr lang="es-CO" sz="2400" dirty="0"/>
              <a:t>El cliente tiene que estar presente y disponible </a:t>
            </a:r>
            <a:r>
              <a:rPr lang="es-CO" sz="2400" dirty="0" smtClean="0"/>
              <a:t>todo el </a:t>
            </a:r>
            <a:r>
              <a:rPr lang="es-CO" sz="2400" dirty="0"/>
              <a:t>tiempo para el equipo</a:t>
            </a:r>
            <a:endParaRPr lang="es-ES" sz="3000" dirty="0" smtClean="0"/>
          </a:p>
          <a:p>
            <a:r>
              <a:rPr lang="es-ES" sz="3000" dirty="0" smtClean="0"/>
              <a:t>Estándares de codificación: </a:t>
            </a:r>
            <a:r>
              <a:rPr lang="es-CO" sz="2400" dirty="0" smtClean="0"/>
              <a:t>Seguir ciertos </a:t>
            </a:r>
            <a:r>
              <a:rPr lang="es-CO" sz="2400" dirty="0"/>
              <a:t>estándares de programación para mantener </a:t>
            </a:r>
            <a:r>
              <a:rPr lang="es-CO" sz="2400" dirty="0" smtClean="0"/>
              <a:t>el código </a:t>
            </a:r>
            <a:r>
              <a:rPr lang="es-CO" sz="2400" dirty="0"/>
              <a:t>legible.</a:t>
            </a:r>
            <a:endParaRPr lang="es-ES" sz="3000" dirty="0" smtClean="0"/>
          </a:p>
          <a:p>
            <a:pPr marL="0" indent="0">
              <a:buNone/>
            </a:pPr>
            <a:endParaRPr lang="es-CO" sz="2400"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05264"/>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77046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Proceso de desarrollo en XP</a:t>
            </a:r>
            <a:endParaRPr lang="es-CO" dirty="0"/>
          </a:p>
        </p:txBody>
      </p:sp>
      <p:sp>
        <p:nvSpPr>
          <p:cNvPr id="3" name="2 Marcador de contenido"/>
          <p:cNvSpPr>
            <a:spLocks noGrp="1"/>
          </p:cNvSpPr>
          <p:nvPr>
            <p:ph idx="1"/>
          </p:nvPr>
        </p:nvSpPr>
        <p:spPr>
          <a:xfrm>
            <a:off x="614439" y="1484784"/>
            <a:ext cx="8229600" cy="4525963"/>
          </a:xfrm>
        </p:spPr>
        <p:txBody>
          <a:bodyPr>
            <a:normAutofit/>
          </a:bodyPr>
          <a:lstStyle/>
          <a:p>
            <a:pPr marL="0" indent="0">
              <a:buNone/>
            </a:pPr>
            <a:r>
              <a:rPr lang="es-CO" dirty="0"/>
              <a:t>La </a:t>
            </a:r>
            <a:r>
              <a:rPr lang="es-CO" b="1" dirty="0"/>
              <a:t>fase de </a:t>
            </a:r>
            <a:r>
              <a:rPr lang="es-CO" b="1" dirty="0" smtClean="0"/>
              <a:t>pruebas</a:t>
            </a:r>
            <a:r>
              <a:rPr lang="es-CO" dirty="0" smtClean="0"/>
              <a:t>:</a:t>
            </a:r>
          </a:p>
          <a:p>
            <a:r>
              <a:rPr lang="es-ES" sz="2400" dirty="0">
                <a:latin typeface="Berlin Sans FB" pitchFamily="34" charset="0"/>
              </a:rPr>
              <a:t>Las pruebas se elaboran antes de escribir el código. </a:t>
            </a:r>
            <a:endParaRPr lang="es-ES" sz="2400" dirty="0" smtClean="0">
              <a:latin typeface="Berlin Sans FB" pitchFamily="34" charset="0"/>
            </a:endParaRPr>
          </a:p>
          <a:p>
            <a:r>
              <a:rPr lang="es-ES" sz="2400" dirty="0" smtClean="0">
                <a:latin typeface="Berlin Sans FB" pitchFamily="34" charset="0"/>
              </a:rPr>
              <a:t>Esto </a:t>
            </a:r>
            <a:r>
              <a:rPr lang="es-ES" sz="2400" dirty="0">
                <a:latin typeface="Berlin Sans FB" pitchFamily="34" charset="0"/>
              </a:rPr>
              <a:t>significa que la prueba puede correrse conforme se escribe el código y descubrir problemas durante el desarrollo.</a:t>
            </a:r>
          </a:p>
          <a:p>
            <a:r>
              <a:rPr lang="es-ES" sz="2400" dirty="0">
                <a:latin typeface="Berlin Sans FB" pitchFamily="34" charset="0"/>
              </a:rPr>
              <a:t>El cliente que forma parte del equipo escribe pruebas conforme avanza el desarrollo. Por lo tanto, todo código nuevo se valida para garantizar que eso sea lo que necesita el cliente</a:t>
            </a:r>
            <a:endParaRPr lang="es-CO" sz="2400"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05264"/>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1377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Practicas de XP</a:t>
            </a:r>
            <a:endParaRPr lang="es-CO"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05264"/>
            <a:ext cx="1296938" cy="90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519238"/>
            <a:ext cx="6624736" cy="428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28161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1036633"/>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EL MANIFIESTO ÁGIL </a:t>
            </a:r>
            <a:endParaRPr lang="es-CO" sz="3200" dirty="0">
              <a:latin typeface="Berlin Sans FB" pitchFamily="34" charset="0"/>
            </a:endParaRPr>
          </a:p>
        </p:txBody>
      </p:sp>
      <p:sp>
        <p:nvSpPr>
          <p:cNvPr id="2" name="1 Rectángulo"/>
          <p:cNvSpPr/>
          <p:nvPr/>
        </p:nvSpPr>
        <p:spPr>
          <a:xfrm>
            <a:off x="539552" y="2459503"/>
            <a:ext cx="7920879"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s-ES" sz="2000" dirty="0">
                <a:latin typeface="Berlin Sans FB" pitchFamily="34" charset="0"/>
              </a:rPr>
              <a:t>El manifiesto ágil es un documento que resume en cuatro valores y </a:t>
            </a:r>
            <a:r>
              <a:rPr lang="es-ES" sz="2000" dirty="0" smtClean="0">
                <a:latin typeface="Berlin Sans FB" pitchFamily="34" charset="0"/>
              </a:rPr>
              <a:t>doce principios </a:t>
            </a:r>
            <a:r>
              <a:rPr lang="es-ES" sz="2000" dirty="0">
                <a:latin typeface="Berlin Sans FB" pitchFamily="34" charset="0"/>
              </a:rPr>
              <a:t>las mejores prácticas para el desarrollo de software, basados en </a:t>
            </a:r>
            <a:r>
              <a:rPr lang="es-ES" sz="2000" dirty="0" smtClean="0">
                <a:latin typeface="Berlin Sans FB" pitchFamily="34" charset="0"/>
              </a:rPr>
              <a:t>la experiencia </a:t>
            </a:r>
            <a:r>
              <a:rPr lang="es-ES" sz="2000" dirty="0">
                <a:latin typeface="Berlin Sans FB" pitchFamily="34" charset="0"/>
              </a:rPr>
              <a:t>de 17 industriales del </a:t>
            </a:r>
            <a:r>
              <a:rPr lang="es-ES" sz="2000" dirty="0" smtClean="0">
                <a:latin typeface="Berlin Sans FB" pitchFamily="34" charset="0"/>
              </a:rPr>
              <a:t>software.</a:t>
            </a:r>
            <a:endParaRPr lang="es-ES" sz="2000" dirty="0">
              <a:latin typeface="Berlin Sans FB" pitchFamily="34" charset="0"/>
            </a:endParaRPr>
          </a:p>
        </p:txBody>
      </p:sp>
    </p:spTree>
    <p:extLst>
      <p:ext uri="{BB962C8B-B14F-4D97-AF65-F5344CB8AC3E}">
        <p14:creationId xmlns:p14="http://schemas.microsoft.com/office/powerpoint/2010/main" val="41075351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2339752" y="819290"/>
            <a:ext cx="6336704"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2800" dirty="0" smtClean="0">
                <a:latin typeface="Berlin Sans FB" pitchFamily="34" charset="0"/>
              </a:rPr>
              <a:t>Ventajas y Desventajas de XP</a:t>
            </a:r>
            <a:endParaRPr lang="es-CO" sz="2800" dirty="0">
              <a:latin typeface="Berlin Sans FB" pitchFamily="34" charset="0"/>
            </a:endParaRPr>
          </a:p>
        </p:txBody>
      </p:sp>
      <p:sp>
        <p:nvSpPr>
          <p:cNvPr id="6" name="5 Rectángulo redondeado"/>
          <p:cNvSpPr/>
          <p:nvPr/>
        </p:nvSpPr>
        <p:spPr>
          <a:xfrm rot="10800000" flipH="1" flipV="1">
            <a:off x="3275856" y="1540932"/>
            <a:ext cx="5652592" cy="210409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lgn="just">
              <a:buFont typeface="Wingdings" pitchFamily="2" charset="2"/>
              <a:buChar char="q"/>
            </a:pPr>
            <a:r>
              <a:rPr lang="es-ES" sz="1600" dirty="0">
                <a:latin typeface="Berlin Sans FB" pitchFamily="34" charset="0"/>
              </a:rPr>
              <a:t>Se adapta al desarrollo de sistemas pequeños y grandes.</a:t>
            </a:r>
          </a:p>
          <a:p>
            <a:pPr marL="285750" indent="-285750" algn="just">
              <a:buFont typeface="Wingdings" pitchFamily="2" charset="2"/>
              <a:buChar char="q"/>
            </a:pPr>
            <a:r>
              <a:rPr lang="es-CO" sz="1600" dirty="0" smtClean="0">
                <a:latin typeface="Berlin Sans FB" pitchFamily="34" charset="0"/>
              </a:rPr>
              <a:t>Optimiza el tiempo de desarrollo.</a:t>
            </a:r>
          </a:p>
          <a:p>
            <a:pPr marL="285750" indent="-285750" algn="just">
              <a:buFont typeface="Wingdings" pitchFamily="2" charset="2"/>
              <a:buChar char="q"/>
            </a:pPr>
            <a:r>
              <a:rPr lang="es-ES" sz="1600" dirty="0" smtClean="0">
                <a:latin typeface="Berlin Sans FB" pitchFamily="34" charset="0"/>
              </a:rPr>
              <a:t>Permite </a:t>
            </a:r>
            <a:r>
              <a:rPr lang="es-ES" sz="1600" dirty="0">
                <a:latin typeface="Berlin Sans FB" pitchFamily="34" charset="0"/>
              </a:rPr>
              <a:t>realizar el desarrollo del sistema en parejas para complementar los </a:t>
            </a:r>
            <a:r>
              <a:rPr lang="es-ES" sz="1600" dirty="0" smtClean="0">
                <a:latin typeface="Berlin Sans FB" pitchFamily="34" charset="0"/>
              </a:rPr>
              <a:t>conocimientos.</a:t>
            </a:r>
          </a:p>
          <a:p>
            <a:pPr marL="285750" indent="-285750" algn="just">
              <a:buFont typeface="Wingdings" pitchFamily="2" charset="2"/>
              <a:buChar char="q"/>
            </a:pPr>
            <a:r>
              <a:rPr lang="es-ES" sz="1600" dirty="0">
                <a:latin typeface="Berlin Sans FB" pitchFamily="34" charset="0"/>
              </a:rPr>
              <a:t>El código es sencillo y entendible, además de la poca documentación a elaborar para el desarrollo del sistema.</a:t>
            </a:r>
          </a:p>
        </p:txBody>
      </p:sp>
      <p:sp>
        <p:nvSpPr>
          <p:cNvPr id="9" name="8 Rectángulo redondeado"/>
          <p:cNvSpPr/>
          <p:nvPr/>
        </p:nvSpPr>
        <p:spPr>
          <a:xfrm rot="10800000" flipH="1" flipV="1">
            <a:off x="3275857" y="3933056"/>
            <a:ext cx="5652592" cy="21602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just">
              <a:buFont typeface="Wingdings" pitchFamily="2" charset="2"/>
              <a:buChar char="q"/>
            </a:pPr>
            <a:r>
              <a:rPr lang="es-ES" sz="1600" dirty="0">
                <a:latin typeface="Berlin Sans FB" pitchFamily="34" charset="0"/>
              </a:rPr>
              <a:t>No se tiene la definición del costo y el tiempo de desarrollo.</a:t>
            </a:r>
          </a:p>
          <a:p>
            <a:pPr marL="285750" indent="-285750" algn="just">
              <a:buFont typeface="Wingdings" pitchFamily="2" charset="2"/>
              <a:buChar char="q"/>
            </a:pPr>
            <a:r>
              <a:rPr lang="es-ES" sz="1600" dirty="0">
                <a:latin typeface="Berlin Sans FB" pitchFamily="34" charset="0"/>
              </a:rPr>
              <a:t>El sistema va incorporando nuevas funciones en cada entrega al cliente y nadie puede decir que el cliente no querrá una función más</a:t>
            </a:r>
            <a:r>
              <a:rPr lang="es-ES" sz="1600" dirty="0" smtClean="0">
                <a:latin typeface="Berlin Sans FB" pitchFamily="34" charset="0"/>
              </a:rPr>
              <a:t>.</a:t>
            </a:r>
          </a:p>
          <a:p>
            <a:pPr marL="285750" indent="-285750" algn="just">
              <a:buFont typeface="Wingdings" pitchFamily="2" charset="2"/>
              <a:buChar char="q"/>
            </a:pPr>
            <a:r>
              <a:rPr lang="es-CO" sz="1600" dirty="0" smtClean="0">
                <a:latin typeface="Berlin Sans FB" pitchFamily="34" charset="0"/>
              </a:rPr>
              <a:t>Se requiere de la presencia constante del cliente.</a:t>
            </a:r>
          </a:p>
          <a:p>
            <a:pPr marL="285750" indent="-285750" algn="just">
              <a:buFont typeface="Wingdings" pitchFamily="2" charset="2"/>
              <a:buChar char="q"/>
            </a:pPr>
            <a:r>
              <a:rPr lang="es-CO" sz="1600" dirty="0" smtClean="0">
                <a:latin typeface="Berlin Sans FB" pitchFamily="34" charset="0"/>
              </a:rPr>
              <a:t>Desacuerdo entre los programadores.</a:t>
            </a:r>
          </a:p>
          <a:p>
            <a:pPr algn="just"/>
            <a:endParaRPr lang="es-ES" sz="1600" dirty="0">
              <a:latin typeface="Berlin Sans FB" pitchFamily="34" charset="0"/>
            </a:endParaRPr>
          </a:p>
        </p:txBody>
      </p:sp>
      <p:pic>
        <p:nvPicPr>
          <p:cNvPr id="10" name="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2924944"/>
            <a:ext cx="2952328" cy="1647825"/>
          </a:xfrm>
          <a:prstGeom prst="rect">
            <a:avLst/>
          </a:prstGeom>
        </p:spPr>
      </p:pic>
    </p:spTree>
    <p:extLst>
      <p:ext uri="{BB962C8B-B14F-4D97-AF65-F5344CB8AC3E}">
        <p14:creationId xmlns:p14="http://schemas.microsoft.com/office/powerpoint/2010/main" val="923207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987824" y="1036633"/>
            <a:ext cx="583264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EL MANIFIESTO ÁGIL </a:t>
            </a:r>
            <a:endParaRPr lang="es-CO" sz="3200" dirty="0">
              <a:latin typeface="Berlin Sans FB" pitchFamily="34" charset="0"/>
            </a:endParaRPr>
          </a:p>
        </p:txBody>
      </p:sp>
      <p:sp>
        <p:nvSpPr>
          <p:cNvPr id="5" name="4 Rectángulo redondeado"/>
          <p:cNvSpPr/>
          <p:nvPr/>
        </p:nvSpPr>
        <p:spPr>
          <a:xfrm rot="10800000" flipH="1" flipV="1">
            <a:off x="4361580" y="1894180"/>
            <a:ext cx="4032448" cy="21265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sz="2800" dirty="0" smtClean="0">
                <a:latin typeface="Berlin Sans FB" pitchFamily="34" charset="0"/>
              </a:rPr>
              <a:t>Define 4 valores </a:t>
            </a:r>
            <a:endParaRPr lang="es-ES" sz="2800" dirty="0">
              <a:latin typeface="Berlin Sans FB" pitchFamily="34" charset="0"/>
            </a:endParaRPr>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187" y="2636912"/>
            <a:ext cx="2664296" cy="3288598"/>
          </a:xfrm>
          <a:prstGeom prst="rect">
            <a:avLst/>
          </a:prstGeom>
          <a:ln>
            <a:noFill/>
          </a:ln>
          <a:effectLst>
            <a:softEdge rad="112500"/>
          </a:effectLst>
        </p:spPr>
      </p:pic>
      <p:sp>
        <p:nvSpPr>
          <p:cNvPr id="7" name="6 Flecha derecha"/>
          <p:cNvSpPr/>
          <p:nvPr/>
        </p:nvSpPr>
        <p:spPr>
          <a:xfrm rot="19817205">
            <a:off x="2701655" y="3626287"/>
            <a:ext cx="1645547" cy="550215"/>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488530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971600" y="1412775"/>
            <a:ext cx="7632848" cy="80819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r>
              <a:rPr lang="es-ES" dirty="0">
                <a:latin typeface="Berlin Sans FB" pitchFamily="34" charset="0"/>
              </a:rPr>
              <a:t>Los individuos e interacciones por encima de </a:t>
            </a:r>
            <a:r>
              <a:rPr lang="es-ES" dirty="0" smtClean="0">
                <a:latin typeface="Berlin Sans FB" pitchFamily="34" charset="0"/>
              </a:rPr>
              <a:t>los procesos </a:t>
            </a:r>
            <a:r>
              <a:rPr lang="es-ES" dirty="0">
                <a:latin typeface="Berlin Sans FB" pitchFamily="34" charset="0"/>
              </a:rPr>
              <a:t>y las herramientas</a:t>
            </a:r>
            <a:endParaRPr lang="es-CO" dirty="0">
              <a:latin typeface="Berlin Sans FB" pitchFamily="34" charset="0"/>
            </a:endParaRPr>
          </a:p>
        </p:txBody>
      </p:sp>
      <p:sp>
        <p:nvSpPr>
          <p:cNvPr id="5" name="4 Rectángulo redondeado"/>
          <p:cNvSpPr/>
          <p:nvPr/>
        </p:nvSpPr>
        <p:spPr>
          <a:xfrm rot="10800000" flipH="1" flipV="1">
            <a:off x="4427984" y="3127778"/>
            <a:ext cx="4336053" cy="24617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sz="1600" dirty="0" smtClean="0">
                <a:latin typeface="Berlin Sans FB" pitchFamily="34" charset="0"/>
              </a:rPr>
              <a:t>El recurso humano es </a:t>
            </a:r>
            <a:r>
              <a:rPr lang="es-ES" sz="1600" dirty="0">
                <a:latin typeface="Berlin Sans FB" pitchFamily="34" charset="0"/>
              </a:rPr>
              <a:t>el principal factor de éxito. Reconocen </a:t>
            </a:r>
            <a:r>
              <a:rPr lang="es-ES" sz="1600" dirty="0" smtClean="0">
                <a:latin typeface="Berlin Sans FB" pitchFamily="34" charset="0"/>
              </a:rPr>
              <a:t>que contar </a:t>
            </a:r>
            <a:r>
              <a:rPr lang="es-ES" sz="1600" dirty="0">
                <a:latin typeface="Berlin Sans FB" pitchFamily="34" charset="0"/>
              </a:rPr>
              <a:t>con recurso humano calificado con </a:t>
            </a:r>
            <a:r>
              <a:rPr lang="es-ES" sz="1600" dirty="0" smtClean="0">
                <a:latin typeface="Berlin Sans FB" pitchFamily="34" charset="0"/>
              </a:rPr>
              <a:t>capacidades técnicas </a:t>
            </a:r>
            <a:r>
              <a:rPr lang="es-ES" sz="1600" dirty="0">
                <a:latin typeface="Berlin Sans FB" pitchFamily="34" charset="0"/>
              </a:rPr>
              <a:t>adecuadas, facilidades para adaptarse al </a:t>
            </a:r>
            <a:r>
              <a:rPr lang="es-ES" sz="1600" dirty="0" smtClean="0">
                <a:latin typeface="Berlin Sans FB" pitchFamily="34" charset="0"/>
              </a:rPr>
              <a:t>entorno, trabajar </a:t>
            </a:r>
            <a:r>
              <a:rPr lang="es-ES" sz="1600" dirty="0">
                <a:latin typeface="Berlin Sans FB" pitchFamily="34" charset="0"/>
              </a:rPr>
              <a:t>en equipo e interactuar convenientemente con </a:t>
            </a:r>
            <a:r>
              <a:rPr lang="es-ES" sz="1600" dirty="0" smtClean="0">
                <a:latin typeface="Berlin Sans FB" pitchFamily="34" charset="0"/>
              </a:rPr>
              <a:t>el usuario</a:t>
            </a:r>
            <a:r>
              <a:rPr lang="es-ES" sz="1600" dirty="0">
                <a:latin typeface="Berlin Sans FB" pitchFamily="34" charset="0"/>
              </a:rPr>
              <a:t>, da mayor garantía de éxito que contar </a:t>
            </a:r>
            <a:r>
              <a:rPr lang="es-ES" sz="1600" dirty="0" smtClean="0">
                <a:latin typeface="Berlin Sans FB" pitchFamily="34" charset="0"/>
              </a:rPr>
              <a:t>con herramientas </a:t>
            </a:r>
            <a:r>
              <a:rPr lang="es-ES" sz="1600" dirty="0">
                <a:latin typeface="Berlin Sans FB" pitchFamily="34" charset="0"/>
              </a:rPr>
              <a:t>y procesos rigurosos.</a:t>
            </a:r>
          </a:p>
        </p:txBody>
      </p:sp>
      <p:sp>
        <p:nvSpPr>
          <p:cNvPr id="7" name="6 Flecha derecha"/>
          <p:cNvSpPr/>
          <p:nvPr/>
        </p:nvSpPr>
        <p:spPr>
          <a:xfrm>
            <a:off x="2938669" y="4212095"/>
            <a:ext cx="1357515" cy="550215"/>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VALOR No 1</a:t>
            </a:r>
            <a:endParaRPr lang="es-CO" sz="3200" dirty="0">
              <a:latin typeface="Berlin Sans FB" pitchFamily="34" charset="0"/>
            </a:endParaRP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3140532"/>
            <a:ext cx="2376700" cy="2376700"/>
          </a:xfrm>
          <a:prstGeom prst="rect">
            <a:avLst/>
          </a:prstGeom>
        </p:spPr>
      </p:pic>
    </p:spTree>
    <p:extLst>
      <p:ext uri="{BB962C8B-B14F-4D97-AF65-F5344CB8AC3E}">
        <p14:creationId xmlns:p14="http://schemas.microsoft.com/office/powerpoint/2010/main" val="15515494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971600" y="1412775"/>
            <a:ext cx="7632848" cy="80819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s-ES" b="1" dirty="0"/>
              <a:t>Software funcionando por encima de </a:t>
            </a:r>
            <a:r>
              <a:rPr lang="es-ES" b="1" dirty="0" smtClean="0"/>
              <a:t>la documentación</a:t>
            </a:r>
            <a:r>
              <a:rPr lang="es-ES" b="1" dirty="0"/>
              <a:t>:</a:t>
            </a:r>
            <a:endParaRPr lang="es-CO" dirty="0">
              <a:latin typeface="Berlin Sans FB" pitchFamily="34" charset="0"/>
            </a:endParaRPr>
          </a:p>
        </p:txBody>
      </p:sp>
      <p:sp>
        <p:nvSpPr>
          <p:cNvPr id="5" name="4 Rectángulo redondeado"/>
          <p:cNvSpPr/>
          <p:nvPr/>
        </p:nvSpPr>
        <p:spPr>
          <a:xfrm rot="10800000" flipH="1" flipV="1">
            <a:off x="4427984" y="3127778"/>
            <a:ext cx="4336053" cy="24617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s-ES" dirty="0" smtClean="0">
                <a:latin typeface="Berlin Sans FB" pitchFamily="34" charset="0"/>
              </a:rPr>
              <a:t>Respetan la importancia </a:t>
            </a:r>
            <a:r>
              <a:rPr lang="es-ES" dirty="0">
                <a:latin typeface="Berlin Sans FB" pitchFamily="34" charset="0"/>
              </a:rPr>
              <a:t>de la documentación como parte del </a:t>
            </a:r>
            <a:r>
              <a:rPr lang="es-ES" dirty="0" smtClean="0">
                <a:latin typeface="Berlin Sans FB" pitchFamily="34" charset="0"/>
              </a:rPr>
              <a:t>proceso y </a:t>
            </a:r>
            <a:r>
              <a:rPr lang="es-ES" dirty="0">
                <a:latin typeface="Berlin Sans FB" pitchFamily="34" charset="0"/>
              </a:rPr>
              <a:t>del resultado de un proyecto de desarrollo de </a:t>
            </a:r>
            <a:r>
              <a:rPr lang="es-ES" dirty="0" smtClean="0">
                <a:latin typeface="Berlin Sans FB" pitchFamily="34" charset="0"/>
              </a:rPr>
              <a:t>software, sin </a:t>
            </a:r>
            <a:r>
              <a:rPr lang="es-ES" dirty="0">
                <a:latin typeface="Berlin Sans FB" pitchFamily="34" charset="0"/>
              </a:rPr>
              <a:t>embargo, con la misma claridad hacen énfasis en </a:t>
            </a:r>
            <a:r>
              <a:rPr lang="es-ES" dirty="0" smtClean="0">
                <a:latin typeface="Berlin Sans FB" pitchFamily="34" charset="0"/>
              </a:rPr>
              <a:t>que se </a:t>
            </a:r>
            <a:r>
              <a:rPr lang="es-ES" dirty="0">
                <a:latin typeface="Berlin Sans FB" pitchFamily="34" charset="0"/>
              </a:rPr>
              <a:t>deben producir los documentos </a:t>
            </a:r>
            <a:r>
              <a:rPr lang="es-ES" dirty="0" smtClean="0">
                <a:latin typeface="Berlin Sans FB" pitchFamily="34" charset="0"/>
              </a:rPr>
              <a:t>estrictamente necesarios</a:t>
            </a:r>
            <a:endParaRPr lang="es-ES" dirty="0">
              <a:latin typeface="Berlin Sans FB" pitchFamily="34" charset="0"/>
            </a:endParaRPr>
          </a:p>
        </p:txBody>
      </p:sp>
      <p:sp>
        <p:nvSpPr>
          <p:cNvPr id="7" name="6 Flecha derecha"/>
          <p:cNvSpPr/>
          <p:nvPr/>
        </p:nvSpPr>
        <p:spPr>
          <a:xfrm>
            <a:off x="2938669" y="4212095"/>
            <a:ext cx="1357515" cy="550215"/>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ES"/>
          </a:p>
        </p:txBody>
      </p:sp>
      <p:sp>
        <p:nvSpPr>
          <p:cNvPr id="8" name="Rectangle 5"/>
          <p:cNvSpPr>
            <a:spLocks noChangeArrowheads="1"/>
          </p:cNvSpPr>
          <p:nvPr/>
        </p:nvSpPr>
        <p:spPr bwMode="auto">
          <a:xfrm>
            <a:off x="3131840" y="546718"/>
            <a:ext cx="5112568" cy="489915"/>
          </a:xfrm>
          <a:prstGeom prst="rect">
            <a:avLst/>
          </a:prstGeom>
          <a:solidFill>
            <a:srgbClr val="FFFFFF"/>
          </a:solidFill>
          <a:ln w="9525" algn="ctr">
            <a:solidFill>
              <a:srgbClr val="299926"/>
            </a:solidFill>
            <a:miter lim="800000"/>
            <a:headEnd/>
            <a:tailEnd/>
          </a:ln>
        </p:spPr>
        <p:txBody>
          <a:bodyPr wrap="none" anchor="ctr"/>
          <a:lstStyle/>
          <a:p>
            <a:pPr algn="ctr">
              <a:spcBef>
                <a:spcPct val="20000"/>
              </a:spcBef>
            </a:pPr>
            <a:r>
              <a:rPr lang="es-CO" sz="3200" dirty="0" smtClean="0">
                <a:latin typeface="Berlin Sans FB" pitchFamily="34" charset="0"/>
              </a:rPr>
              <a:t>VALOR No 2</a:t>
            </a:r>
            <a:endParaRPr lang="es-CO" sz="3200" dirty="0">
              <a:latin typeface="Berlin Sans FB" pitchFamily="34" charset="0"/>
            </a:endParaRPr>
          </a:p>
        </p:txBody>
      </p:sp>
      <p:pic>
        <p:nvPicPr>
          <p:cNvPr id="2" name="1 Imagen"/>
          <p:cNvPicPr>
            <a:picLocks noChangeAspect="1"/>
          </p:cNvPicPr>
          <p:nvPr/>
        </p:nvPicPr>
        <p:blipFill rotWithShape="1">
          <a:blip r:embed="rId2">
            <a:extLst>
              <a:ext uri="{28A0092B-C50C-407E-A947-70E740481C1C}">
                <a14:useLocalDpi xmlns:a14="http://schemas.microsoft.com/office/drawing/2010/main" val="0"/>
              </a:ext>
            </a:extLst>
          </a:blip>
          <a:srcRect l="38131"/>
          <a:stretch/>
        </p:blipFill>
        <p:spPr>
          <a:xfrm>
            <a:off x="683568" y="3645146"/>
            <a:ext cx="1887283" cy="1684111"/>
          </a:xfrm>
          <a:prstGeom prst="rect">
            <a:avLst/>
          </a:prstGeom>
        </p:spPr>
      </p:pic>
    </p:spTree>
    <p:extLst>
      <p:ext uri="{BB962C8B-B14F-4D97-AF65-F5344CB8AC3E}">
        <p14:creationId xmlns:p14="http://schemas.microsoft.com/office/powerpoint/2010/main" val="3061752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2825</TotalTime>
  <Words>2963</Words>
  <Application>Microsoft Office PowerPoint</Application>
  <PresentationFormat>Presentación en pantalla (4:3)</PresentationFormat>
  <Paragraphs>374</Paragraphs>
  <Slides>60</Slides>
  <Notes>45</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60</vt:i4>
      </vt:variant>
    </vt:vector>
  </HeadingPairs>
  <TitlesOfParts>
    <vt:vector size="72" baseType="lpstr">
      <vt:lpstr>Arial</vt:lpstr>
      <vt:lpstr>Berlin Sans FB</vt:lpstr>
      <vt:lpstr>Calibri</vt:lpstr>
      <vt:lpstr>Californian FB</vt:lpstr>
      <vt:lpstr>Courier New</vt:lpstr>
      <vt:lpstr>HG Mincho Light J</vt:lpstr>
      <vt:lpstr>Nimbus Roman No9 L</vt:lpstr>
      <vt:lpstr>Times New Roman</vt:lpstr>
      <vt:lpstr>Verdana</vt:lpstr>
      <vt:lpstr>Wingdings</vt:lpstr>
      <vt:lpstr>Wingdings 3</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Métodos Ágiles - Ventajas</vt:lpstr>
      <vt:lpstr>Métodos Ágiles - Inconvenientes</vt:lpstr>
      <vt:lpstr>Presentación de PowerPoint</vt:lpstr>
      <vt:lpstr>Presentación de PowerPoint</vt:lpstr>
      <vt:lpstr>Presentación de PowerPoint</vt:lpstr>
      <vt:lpstr>Presentación de PowerPoint</vt:lpstr>
      <vt:lpstr>Presentación de PowerPoint</vt:lpstr>
      <vt:lpstr>Generalidades de XP</vt:lpstr>
      <vt:lpstr>En que consiste XP?</vt:lpstr>
      <vt:lpstr>Presentación de PowerPoint</vt:lpstr>
      <vt:lpstr>Valores XP</vt:lpstr>
      <vt:lpstr>Roles en XP</vt:lpstr>
      <vt:lpstr>Roles en XP</vt:lpstr>
      <vt:lpstr>Artefactos en XP</vt:lpstr>
      <vt:lpstr>Artefactos en XP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Tareas de ingeniería</vt:lpstr>
      <vt:lpstr>Tarjetas CRC</vt:lpstr>
      <vt:lpstr>Presentación de PowerPoint</vt:lpstr>
      <vt:lpstr>Prueba de aceptación</vt:lpstr>
      <vt:lpstr>Proceso en XP</vt:lpstr>
      <vt:lpstr>Escenarios en XP: Exploración</vt:lpstr>
      <vt:lpstr>Escenarios en XP: Planificación de la entrega</vt:lpstr>
      <vt:lpstr>Escenarios en XP: Comenzar la iteración</vt:lpstr>
      <vt:lpstr>Escenarios en XP: Programación</vt:lpstr>
      <vt:lpstr>Escenarios en XP: Pruebas de aceptación</vt:lpstr>
      <vt:lpstr>Proceso de desarrollo en XP</vt:lpstr>
      <vt:lpstr>Proceso de desarrollo en XP</vt:lpstr>
      <vt:lpstr>Proceso de desarrollo en XP</vt:lpstr>
      <vt:lpstr>Proceso de desarrollo en XP</vt:lpstr>
      <vt:lpstr>Proceso de desarrollo en XP</vt:lpstr>
      <vt:lpstr>Proceso de desarrollo en XP</vt:lpstr>
      <vt:lpstr>Practicas de XP</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Eydy-Suarez</dc:creator>
  <cp:lastModifiedBy>Eydy</cp:lastModifiedBy>
  <cp:revision>160</cp:revision>
  <dcterms:created xsi:type="dcterms:W3CDTF">2016-03-28T00:11:12Z</dcterms:created>
  <dcterms:modified xsi:type="dcterms:W3CDTF">2018-09-05T15:10:46Z</dcterms:modified>
</cp:coreProperties>
</file>